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Lst>
  <p:notesMasterIdLst>
    <p:notesMasterId r:id="rId53"/>
  </p:notesMasterIdLst>
  <p:sldIdLst>
    <p:sldId id="256" r:id="rId2"/>
    <p:sldId id="257" r:id="rId3"/>
    <p:sldId id="258" r:id="rId4"/>
    <p:sldId id="259" r:id="rId5"/>
    <p:sldId id="264" r:id="rId6"/>
    <p:sldId id="345" r:id="rId7"/>
    <p:sldId id="267" r:id="rId8"/>
    <p:sldId id="341" r:id="rId9"/>
    <p:sldId id="268" r:id="rId10"/>
    <p:sldId id="269" r:id="rId11"/>
    <p:sldId id="270" r:id="rId12"/>
    <p:sldId id="271" r:id="rId13"/>
    <p:sldId id="272" r:id="rId14"/>
    <p:sldId id="273" r:id="rId15"/>
    <p:sldId id="274" r:id="rId16"/>
    <p:sldId id="275" r:id="rId17"/>
    <p:sldId id="276" r:id="rId18"/>
    <p:sldId id="277" r:id="rId19"/>
    <p:sldId id="266" r:id="rId20"/>
    <p:sldId id="340" r:id="rId21"/>
    <p:sldId id="287" r:id="rId22"/>
    <p:sldId id="346" r:id="rId23"/>
    <p:sldId id="278" r:id="rId24"/>
    <p:sldId id="348" r:id="rId25"/>
    <p:sldId id="279" r:id="rId26"/>
    <p:sldId id="280" r:id="rId27"/>
    <p:sldId id="281" r:id="rId28"/>
    <p:sldId id="282" r:id="rId29"/>
    <p:sldId id="283" r:id="rId30"/>
    <p:sldId id="338" r:id="rId31"/>
    <p:sldId id="265" r:id="rId32"/>
    <p:sldId id="347" r:id="rId33"/>
    <p:sldId id="288" r:id="rId34"/>
    <p:sldId id="289" r:id="rId35"/>
    <p:sldId id="290" r:id="rId36"/>
    <p:sldId id="291" r:id="rId37"/>
    <p:sldId id="292" r:id="rId38"/>
    <p:sldId id="293" r:id="rId39"/>
    <p:sldId id="294" r:id="rId40"/>
    <p:sldId id="297" r:id="rId41"/>
    <p:sldId id="295" r:id="rId42"/>
    <p:sldId id="344" r:id="rId43"/>
    <p:sldId id="298" r:id="rId44"/>
    <p:sldId id="302" r:id="rId45"/>
    <p:sldId id="299" r:id="rId46"/>
    <p:sldId id="342" r:id="rId47"/>
    <p:sldId id="303" r:id="rId48"/>
    <p:sldId id="307" r:id="rId49"/>
    <p:sldId id="304" r:id="rId50"/>
    <p:sldId id="343" r:id="rId51"/>
    <p:sldId id="308" r:id="rId52"/>
  </p:sldIdLst>
  <p:sldSz cx="9144000" cy="6858000" type="screen4x3"/>
  <p:notesSz cx="9601200" cy="7315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gMLlwaTPc44NcTCU31lWawyXUgu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7F5C1C-490F-425E-B605-2E567EFB3486}">
  <a:tblStyle styleId="{247F5C1C-490F-425E-B605-2E567EFB348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C142B95-3861-441C-84C3-C89A0818DFB4}"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38"/>
    <p:restoredTop sz="79604"/>
  </p:normalViewPr>
  <p:slideViewPr>
    <p:cSldViewPr snapToGrid="0" snapToObjects="1">
      <p:cViewPr varScale="1">
        <p:scale>
          <a:sx n="141" d="100"/>
          <a:sy n="141" d="100"/>
        </p:scale>
        <p:origin x="3048" y="184"/>
      </p:cViewPr>
      <p:guideLst/>
    </p:cSldViewPr>
  </p:slideViewPr>
  <p:notesTextViewPr>
    <p:cViewPr>
      <p:scale>
        <a:sx n="140" d="100"/>
        <a:sy n="14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4160520" cy="367030"/>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438458" y="2"/>
            <a:ext cx="4160520" cy="367030"/>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948171"/>
            <a:ext cx="4160520" cy="367029"/>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38" name="Google Shape;38;p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82" name="Google Shape;182;p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4" name="Google Shape;194;p2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13" name="Google Shape;213;p3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33" name="Google Shape;233;p3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3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52" name="Google Shape;252;p3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72" name="Google Shape;272;p3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93" name="Google Shape;293;p37: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16</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3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14" name="Google Shape;314;p38: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17</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34" name="Google Shape;334;p3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55" name="Google Shape;155;p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8" name="Google Shape;48;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55" name="Google Shape;155;p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2305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6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33" name="Google Shape;533;p6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8" name="Google Shape;48;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473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62" name="Google Shape;362;p2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62" name="Google Shape;362;p2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9286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75" name="Google Shape;375;p2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5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94" name="Google Shape;394;p5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5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17" name="Google Shape;417;p5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6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48" name="Google Shape;448;p6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6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80" name="Google Shape;480;p6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5: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6" name="Google Shape;56;p5: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5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80" name="Google Shape;280;p5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2767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2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48" name="Google Shape;148;p28: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31</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8" name="Google Shape;48;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7637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6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82" name="Google Shape;582;p6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6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90" name="Google Shape;590;p6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26: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98" name="Google Shape;598;p26: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6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21" name="Google Shape;621;p6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6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28" name="Google Shape;628;p6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6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6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56" name="Google Shape;656;p65: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38</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6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66" name="Google Shape;666;p6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32: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5" name="Google Shape;75;p32: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7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89" name="Google Shape;689;p7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7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73" name="Google Shape;673;p7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7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73" name="Google Shape;673;p7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62852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7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99" name="Google Shape;699;p7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7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31" name="Google Shape;731;p7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7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06" name="Google Shape;706;p7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7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06" name="Google Shape;706;p7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38112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0ec729b0c0_0_16: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41" name="Google Shape;741;g10ec729b0c0_0_1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7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773" name="Google Shape;773;p7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10ec729b0c0_0_2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48" name="Google Shape;748;g10ec729b0c0_0_2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40" name="Google Shape;140;p2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10ec729b0c0_0_2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748" name="Google Shape;748;g10ec729b0c0_0_2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45815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8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83" name="Google Shape;783;p8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8" name="Google Shape;48;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54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62" name="Google Shape;162;p1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62" name="Google Shape;162;p1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898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70" name="Google Shape;170;p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7"/>
        <p:cNvGrpSpPr/>
        <p:nvPr/>
      </p:nvGrpSpPr>
      <p:grpSpPr>
        <a:xfrm>
          <a:off x="0" y="0"/>
          <a:ext cx="0" cy="0"/>
          <a:chOff x="0" y="0"/>
          <a:chExt cx="0" cy="0"/>
        </a:xfrm>
      </p:grpSpPr>
      <p:sp>
        <p:nvSpPr>
          <p:cNvPr id="25" name="Google Shape;18;p23">
            <a:extLst>
              <a:ext uri="{FF2B5EF4-FFF2-40B4-BE49-F238E27FC236}">
                <a16:creationId xmlns:a16="http://schemas.microsoft.com/office/drawing/2014/main" id="{6E82E8A6-D57A-5E4D-9451-A3D53DE9DADB}"/>
              </a:ext>
            </a:extLst>
          </p:cNvPr>
          <p:cNvSpPr/>
          <p:nvPr userDrawn="1"/>
        </p:nvSpPr>
        <p:spPr>
          <a:xfrm>
            <a:off x="-25" y="229052"/>
            <a:ext cx="9144000" cy="4988560"/>
          </a:xfrm>
          <a:prstGeom prst="rect">
            <a:avLst/>
          </a:prstGeom>
          <a:blipFill rotWithShape="1">
            <a:blip r:embed="rId2">
              <a:alphaModFix/>
            </a:blip>
            <a:tile tx="0" ty="0" sx="80000" sy="80000" flip="none" algn="tl"/>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C00000"/>
              </a:solidFill>
              <a:latin typeface="Calibri"/>
              <a:ea typeface="Calibri"/>
              <a:cs typeface="Calibri"/>
              <a:sym typeface="Calibri"/>
            </a:endParaRPr>
          </a:p>
        </p:txBody>
      </p:sp>
      <p:sp>
        <p:nvSpPr>
          <p:cNvPr id="26" name="Google Shape;19;p23">
            <a:extLst>
              <a:ext uri="{FF2B5EF4-FFF2-40B4-BE49-F238E27FC236}">
                <a16:creationId xmlns:a16="http://schemas.microsoft.com/office/drawing/2014/main" id="{3D32498D-7205-5C4F-8696-0E91770864A7}"/>
              </a:ext>
            </a:extLst>
          </p:cNvPr>
          <p:cNvSpPr txBox="1">
            <a:spLocks noGrp="1"/>
          </p:cNvSpPr>
          <p:nvPr>
            <p:ph type="ctrTitle"/>
          </p:nvPr>
        </p:nvSpPr>
        <p:spPr>
          <a:xfrm>
            <a:off x="685800" y="2268672"/>
            <a:ext cx="7772400" cy="1467257"/>
          </a:xfrm>
          <a:prstGeom prst="rect">
            <a:avLst/>
          </a:prstGeom>
          <a:noFill/>
          <a:ln>
            <a:noFill/>
          </a:ln>
        </p:spPr>
        <p:txBody>
          <a:bodyPr spcFirstLastPara="1" wrap="square" lIns="91425" tIns="45700" rIns="91425" bIns="45700" anchor="t" anchorCtr="0">
            <a:noAutofit/>
          </a:bodyPr>
          <a:lstStyle>
            <a:lvl1pPr lvl="0" algn="l">
              <a:lnSpc>
                <a:spcPct val="80000"/>
              </a:lnSpc>
              <a:spcBef>
                <a:spcPts val="0"/>
              </a:spcBef>
              <a:spcAft>
                <a:spcPts val="0"/>
              </a:spcAft>
              <a:buSzPts val="1400"/>
              <a:buNone/>
              <a:defRPr sz="6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0;p23">
            <a:extLst>
              <a:ext uri="{FF2B5EF4-FFF2-40B4-BE49-F238E27FC236}">
                <a16:creationId xmlns:a16="http://schemas.microsoft.com/office/drawing/2014/main" id="{DA72C720-FFC5-6D47-801C-7FFFA5774B3A}"/>
              </a:ext>
            </a:extLst>
          </p:cNvPr>
          <p:cNvSpPr txBox="1">
            <a:spLocks noGrp="1"/>
          </p:cNvSpPr>
          <p:nvPr>
            <p:ph type="subTitle" idx="1"/>
          </p:nvPr>
        </p:nvSpPr>
        <p:spPr>
          <a:xfrm>
            <a:off x="685800" y="5374529"/>
            <a:ext cx="7772400" cy="593883"/>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SzPts val="1920"/>
              <a:buNone/>
              <a:defRPr sz="3200" b="0">
                <a:solidFill>
                  <a:schemeClr val="dk1"/>
                </a:solidFill>
                <a:latin typeface="Calibri"/>
                <a:ea typeface="Calibri"/>
                <a:cs typeface="Calibri"/>
                <a:sym typeface="Calibri"/>
              </a:defRPr>
            </a:lvl1pPr>
            <a:lvl2pPr lvl="1" algn="ctr">
              <a:lnSpc>
                <a:spcPct val="100000"/>
              </a:lnSpc>
              <a:spcBef>
                <a:spcPts val="440"/>
              </a:spcBef>
              <a:spcAft>
                <a:spcPts val="0"/>
              </a:spcAft>
              <a:buSzPts val="2420"/>
              <a:buNone/>
              <a:defRPr/>
            </a:lvl2pPr>
            <a:lvl3pPr lvl="2" algn="ctr">
              <a:lnSpc>
                <a:spcPct val="100000"/>
              </a:lnSpc>
              <a:spcBef>
                <a:spcPts val="400"/>
              </a:spcBef>
              <a:spcAft>
                <a:spcPts val="0"/>
              </a:spcAft>
              <a:buSzPts val="1600"/>
              <a:buNone/>
              <a:defRPr/>
            </a:lvl3pPr>
            <a:lvl4pPr lvl="3" algn="ctr">
              <a:lnSpc>
                <a:spcPct val="100000"/>
              </a:lnSpc>
              <a:spcBef>
                <a:spcPts val="400"/>
              </a:spcBef>
              <a:spcAft>
                <a:spcPts val="0"/>
              </a:spcAft>
              <a:buSzPts val="2000"/>
              <a:buFont typeface="Calibri"/>
              <a:buNone/>
              <a:defRPr/>
            </a:lvl4pPr>
            <a:lvl5pPr lvl="4" algn="ctr">
              <a:lnSpc>
                <a:spcPct val="100000"/>
              </a:lnSpc>
              <a:spcBef>
                <a:spcPts val="400"/>
              </a:spcBef>
              <a:spcAft>
                <a:spcPts val="0"/>
              </a:spcAft>
              <a:buSzPts val="2000"/>
              <a:buFont typeface="Calibri"/>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28" name="Google Shape;21;p23">
            <a:extLst>
              <a:ext uri="{FF2B5EF4-FFF2-40B4-BE49-F238E27FC236}">
                <a16:creationId xmlns:a16="http://schemas.microsoft.com/office/drawing/2014/main" id="{26C195E9-EC12-F744-910A-A51CF5660FE1}"/>
              </a:ext>
            </a:extLst>
          </p:cNvPr>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9" name="Google Shape;22;p23">
            <a:extLst>
              <a:ext uri="{FF2B5EF4-FFF2-40B4-BE49-F238E27FC236}">
                <a16:creationId xmlns:a16="http://schemas.microsoft.com/office/drawing/2014/main" id="{D65BAFC3-B3D0-724D-894A-4B0B8A520A45}"/>
              </a:ext>
            </a:extLst>
          </p:cNvPr>
          <p:cNvPicPr preferRelativeResize="0"/>
          <p:nvPr userDrawn="1"/>
        </p:nvPicPr>
        <p:blipFill rotWithShape="1">
          <a:blip r:embed="rId3">
            <a:alphaModFix/>
          </a:blip>
          <a:srcRect/>
          <a:stretch/>
        </p:blipFill>
        <p:spPr>
          <a:xfrm>
            <a:off x="152400" y="6590918"/>
            <a:ext cx="2150721" cy="169037"/>
          </a:xfrm>
          <a:prstGeom prst="rect">
            <a:avLst/>
          </a:prstGeom>
          <a:noFill/>
          <a:ln>
            <a:noFill/>
          </a:ln>
        </p:spPr>
      </p:pic>
      <p:sp>
        <p:nvSpPr>
          <p:cNvPr id="30" name="Google Shape;23;p23">
            <a:extLst>
              <a:ext uri="{FF2B5EF4-FFF2-40B4-BE49-F238E27FC236}">
                <a16:creationId xmlns:a16="http://schemas.microsoft.com/office/drawing/2014/main" id="{3BAB8A87-08E5-DD49-A540-9ACC7ECD4931}"/>
              </a:ext>
            </a:extLst>
          </p:cNvPr>
          <p:cNvSpPr txBox="1"/>
          <p:nvPr userDrawn="1"/>
        </p:nvSpPr>
        <p:spPr>
          <a:xfrm>
            <a:off x="685800" y="889967"/>
            <a:ext cx="7772400"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3200" b="0" i="0" u="none" strike="noStrike" cap="none" dirty="0">
                <a:solidFill>
                  <a:schemeClr val="lt1"/>
                </a:solidFill>
                <a:latin typeface="Calibri"/>
                <a:ea typeface="Calibri"/>
                <a:cs typeface="Calibri"/>
                <a:sym typeface="Calibri"/>
              </a:rPr>
              <a:t>CSE 390B, Autumn 2022</a:t>
            </a:r>
            <a:endParaRPr sz="1400" b="0" i="0" u="none" strike="noStrike" cap="none" dirty="0">
              <a:solidFill>
                <a:srgbClr val="000000"/>
              </a:solidFill>
              <a:latin typeface="Arial"/>
              <a:ea typeface="Arial"/>
              <a:cs typeface="Arial"/>
              <a:sym typeface="Arial"/>
            </a:endParaRPr>
          </a:p>
        </p:txBody>
      </p:sp>
      <p:sp>
        <p:nvSpPr>
          <p:cNvPr id="31" name="Google Shape;24;p23">
            <a:extLst>
              <a:ext uri="{FF2B5EF4-FFF2-40B4-BE49-F238E27FC236}">
                <a16:creationId xmlns:a16="http://schemas.microsoft.com/office/drawing/2014/main" id="{48A38B97-0502-2146-BC6A-63FD59B31C4B}"/>
              </a:ext>
            </a:extLst>
          </p:cNvPr>
          <p:cNvSpPr txBox="1"/>
          <p:nvPr userDrawn="1"/>
        </p:nvSpPr>
        <p:spPr>
          <a:xfrm>
            <a:off x="685800" y="1439089"/>
            <a:ext cx="8252138"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2400" b="0" i="0" u="none" strike="noStrike" cap="none">
                <a:solidFill>
                  <a:schemeClr val="lt1"/>
                </a:solidFill>
                <a:latin typeface="Calibri"/>
                <a:ea typeface="Calibri"/>
                <a:cs typeface="Calibri"/>
                <a:sym typeface="Calibri"/>
              </a:rPr>
              <a:t>Building Academic Success Through Bottom-Up Computing</a:t>
            </a:r>
            <a:endParaRPr sz="1400" b="0" i="0" u="none" strike="noStrike" cap="none">
              <a:solidFill>
                <a:srgbClr val="000000"/>
              </a:solidFill>
              <a:latin typeface="Arial"/>
              <a:ea typeface="Arial"/>
              <a:cs typeface="Arial"/>
              <a:sym typeface="Arial"/>
            </a:endParaRPr>
          </a:p>
        </p:txBody>
      </p:sp>
      <p:sp>
        <p:nvSpPr>
          <p:cNvPr id="32" name="Google Shape;13;p22">
            <a:extLst>
              <a:ext uri="{FF2B5EF4-FFF2-40B4-BE49-F238E27FC236}">
                <a16:creationId xmlns:a16="http://schemas.microsoft.com/office/drawing/2014/main" id="{8EE255B7-6BAC-684C-8575-EF13F2EB83C0}"/>
              </a:ext>
            </a:extLst>
          </p:cNvPr>
          <p:cNvSpPr/>
          <p:nvPr userDrawn="1"/>
        </p:nvSpPr>
        <p:spPr>
          <a:xfrm>
            <a:off x="0" y="-227"/>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33" name="Google Shape;16;p22">
            <a:extLst>
              <a:ext uri="{FF2B5EF4-FFF2-40B4-BE49-F238E27FC236}">
                <a16:creationId xmlns:a16="http://schemas.microsoft.com/office/drawing/2014/main" id="{934F30B1-A305-6847-A06F-AE8CCDC280C9}"/>
              </a:ext>
            </a:extLst>
          </p:cNvPr>
          <p:cNvSpPr txBox="1"/>
          <p:nvPr userDrawn="1"/>
        </p:nvSpPr>
        <p:spPr>
          <a:xfrm>
            <a:off x="26376" y="26300"/>
            <a:ext cx="9144000"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6: Bloom’s Taxonomy &amp; Sequential Logic</a:t>
            </a:r>
            <a:endParaRPr sz="1400" b="0" i="0" u="none" strike="noStrike" cap="none" dirty="0">
              <a:solidFill>
                <a:srgbClr val="000000"/>
              </a:solidFill>
              <a:latin typeface="Arial"/>
              <a:ea typeface="Arial"/>
              <a:cs typeface="Arial"/>
              <a:sym typeface="Arial"/>
            </a:endParaRPr>
          </a:p>
        </p:txBody>
      </p:sp>
      <p:pic>
        <p:nvPicPr>
          <p:cNvPr id="34" name="Google Shape;14;p22">
            <a:extLst>
              <a:ext uri="{FF2B5EF4-FFF2-40B4-BE49-F238E27FC236}">
                <a16:creationId xmlns:a16="http://schemas.microsoft.com/office/drawing/2014/main" id="{FD6D48C5-FC16-8C41-9AEB-9A2CBC1D1119}"/>
              </a:ext>
            </a:extLst>
          </p:cNvPr>
          <p:cNvPicPr preferRelativeResize="0"/>
          <p:nvPr userDrawn="1"/>
        </p:nvPicPr>
        <p:blipFill rotWithShape="1">
          <a:blip r:embed="rId4">
            <a:alphaModFix/>
          </a:blip>
          <a:srcRect/>
          <a:stretch/>
        </p:blipFill>
        <p:spPr>
          <a:xfrm>
            <a:off x="26376" y="25115"/>
            <a:ext cx="2150721" cy="169037"/>
          </a:xfrm>
          <a:prstGeom prst="rect">
            <a:avLst/>
          </a:prstGeom>
          <a:noFill/>
          <a:ln>
            <a:noFill/>
          </a:ln>
        </p:spPr>
      </p:pic>
      <p:sp>
        <p:nvSpPr>
          <p:cNvPr id="35" name="Google Shape;15;p22">
            <a:extLst>
              <a:ext uri="{FF2B5EF4-FFF2-40B4-BE49-F238E27FC236}">
                <a16:creationId xmlns:a16="http://schemas.microsoft.com/office/drawing/2014/main" id="{AAB8393C-4A9F-844B-BFA8-5FF3C3B67F3D}"/>
              </a:ext>
            </a:extLst>
          </p:cNvPr>
          <p:cNvSpPr txBox="1"/>
          <p:nvPr userDrawn="1"/>
        </p:nvSpPr>
        <p:spPr>
          <a:xfrm>
            <a:off x="7394931" y="27106"/>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Autumn 2022</a:t>
            </a:r>
            <a:endParaRPr sz="11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9"/>
        <p:cNvGrpSpPr/>
        <p:nvPr/>
      </p:nvGrpSpPr>
      <p:grpSpPr>
        <a:xfrm>
          <a:off x="0" y="0"/>
          <a:ext cx="0" cy="0"/>
          <a:chOff x="0" y="0"/>
          <a:chExt cx="0" cy="0"/>
        </a:xfrm>
      </p:grpSpPr>
      <p:sp>
        <p:nvSpPr>
          <p:cNvPr id="30" name="Google Shape;30;p2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lvl="0" indent="-360680" algn="l">
              <a:lnSpc>
                <a:spcPct val="110000"/>
              </a:lnSpc>
              <a:spcBef>
                <a:spcPts val="440"/>
              </a:spcBef>
              <a:spcAft>
                <a:spcPts val="0"/>
              </a:spcAft>
              <a:buSzPts val="2080"/>
              <a:buFont typeface="Noto Sans Symbols"/>
              <a:buChar char="❖"/>
              <a:defRPr sz="2600" b="0"/>
            </a:lvl1pPr>
            <a:lvl2pPr marL="914400" lvl="1" indent="-382269" algn="l">
              <a:lnSpc>
                <a:spcPct val="110000"/>
              </a:lnSpc>
              <a:spcBef>
                <a:spcPts val="24"/>
              </a:spcBef>
              <a:spcAft>
                <a:spcPts val="0"/>
              </a:spcAft>
              <a:buSzPts val="2420"/>
              <a:buFont typeface="Noto Sans Symbols"/>
              <a:buChar char="▪"/>
              <a:defRPr sz="2200"/>
            </a:lvl2pPr>
            <a:lvl3pPr marL="1371600" lvl="2" indent="-368300" algn="l">
              <a:lnSpc>
                <a:spcPct val="110000"/>
              </a:lnSpc>
              <a:spcBef>
                <a:spcPts val="0"/>
              </a:spcBef>
              <a:spcAft>
                <a:spcPts val="0"/>
              </a:spcAft>
              <a:buSzPts val="2200"/>
              <a:buFont typeface="Arial"/>
              <a:buChar char="•"/>
              <a:defRPr/>
            </a:lvl3pPr>
            <a:lvl4pPr marL="1828800" lvl="3" indent="-342900" algn="l">
              <a:lnSpc>
                <a:spcPct val="100000"/>
              </a:lnSpc>
              <a:spcBef>
                <a:spcPts val="1200"/>
              </a:spcBef>
              <a:spcAft>
                <a:spcPts val="0"/>
              </a:spcAft>
              <a:buSzPts val="1800"/>
              <a:buFont typeface="Calibri"/>
              <a:buChar char="–"/>
              <a:defRPr sz="1800"/>
            </a:lvl4pPr>
            <a:lvl5pPr marL="2286000" lvl="4" indent="-342900" algn="l">
              <a:lnSpc>
                <a:spcPct val="100000"/>
              </a:lnSpc>
              <a:spcBef>
                <a:spcPts val="360"/>
              </a:spcBef>
              <a:spcAft>
                <a:spcPts val="0"/>
              </a:spcAft>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2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0757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ollEverywhere">
  <p:cSld name="PollEverywhere">
    <p:spTree>
      <p:nvGrpSpPr>
        <p:cNvPr id="1" name="Shape 33"/>
        <p:cNvGrpSpPr/>
        <p:nvPr/>
      </p:nvGrpSpPr>
      <p:grpSpPr>
        <a:xfrm>
          <a:off x="0" y="0"/>
          <a:ext cx="0" cy="0"/>
          <a:chOff x="0" y="0"/>
          <a:chExt cx="0" cy="0"/>
        </a:xfrm>
      </p:grpSpPr>
      <p:sp>
        <p:nvSpPr>
          <p:cNvPr id="34" name="Google Shape;34;p25"/>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5" name="Google Shape;35;p25"/>
          <p:cNvSpPr/>
          <p:nvPr/>
        </p:nvSpPr>
        <p:spPr>
          <a:xfrm>
            <a:off x="0" y="206019"/>
            <a:ext cx="9144000" cy="1063981"/>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pic>
        <p:nvPicPr>
          <p:cNvPr id="36" name="Google Shape;36;p25"/>
          <p:cNvPicPr preferRelativeResize="0"/>
          <p:nvPr/>
        </p:nvPicPr>
        <p:blipFill rotWithShape="1">
          <a:blip r:embed="rId2">
            <a:alphaModFix/>
          </a:blip>
          <a:srcRect t="14966" b="14963"/>
          <a:stretch/>
        </p:blipFill>
        <p:spPr>
          <a:xfrm>
            <a:off x="241553" y="479874"/>
            <a:ext cx="3692944" cy="601177"/>
          </a:xfrm>
          <a:prstGeom prst="rect">
            <a:avLst/>
          </a:prstGeom>
          <a:noFill/>
          <a:ln>
            <a:noFill/>
          </a:ln>
        </p:spPr>
      </p:pic>
      <p:sp>
        <p:nvSpPr>
          <p:cNvPr id="37" name="Google Shape;37;p25" descr="Respond at https://pollev.com/cse390b. Options are:&#10;a) To grade you on whether or not you get the questions we ask correct&#10;b) to aid your learning by giving you a chance to practice applying the material we are covering&#10;c) to take attendance&#10;d) I'm not sure" title="Why are we using Poll Everywhere in lectures?"/>
          <p:cNvSpPr txBox="1">
            <a:spLocks noGrp="1"/>
          </p:cNvSpPr>
          <p:nvPr>
            <p:ph type="title"/>
          </p:nvPr>
        </p:nvSpPr>
        <p:spPr>
          <a:xfrm>
            <a:off x="377550" y="1598386"/>
            <a:ext cx="8388900" cy="111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377550" y="2888543"/>
            <a:ext cx="8366125" cy="4972050"/>
          </a:xfrm>
          <a:prstGeom prst="rect">
            <a:avLst/>
          </a:prstGeom>
          <a:noFill/>
          <a:ln>
            <a:noFill/>
          </a:ln>
        </p:spPr>
        <p:txBody>
          <a:bodyPr spcFirstLastPara="1" wrap="square" lIns="91425" tIns="45700" rIns="91425" bIns="45700" anchor="t" anchorCtr="0">
            <a:noAutofit/>
          </a:bodyPr>
          <a:lstStyle>
            <a:lvl1pPr marL="457200" lvl="0" indent="-327660" algn="l">
              <a:lnSpc>
                <a:spcPct val="100000"/>
              </a:lnSpc>
              <a:spcBef>
                <a:spcPts val="520"/>
              </a:spcBef>
              <a:spcAft>
                <a:spcPts val="0"/>
              </a:spcAft>
              <a:buSzPts val="1560"/>
              <a:buChar char="❖"/>
              <a:defRPr/>
            </a:lvl1pPr>
            <a:lvl2pPr marL="914400" lvl="1" indent="-382269" algn="l">
              <a:lnSpc>
                <a:spcPct val="100000"/>
              </a:lnSpc>
              <a:spcBef>
                <a:spcPts val="440"/>
              </a:spcBef>
              <a:spcAft>
                <a:spcPts val="0"/>
              </a:spcAft>
              <a:buSzPts val="2420"/>
              <a:buChar char="▪"/>
              <a:defRPr/>
            </a:lvl2pPr>
            <a:lvl3pPr marL="1371600" lvl="2" indent="-330200" algn="l">
              <a:lnSpc>
                <a:spcPct val="100000"/>
              </a:lnSpc>
              <a:spcBef>
                <a:spcPts val="400"/>
              </a:spcBef>
              <a:spcAft>
                <a:spcPts val="0"/>
              </a:spcAft>
              <a:buSzPts val="16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9" name="Google Shape;39;p25"/>
          <p:cNvSpPr/>
          <p:nvPr/>
        </p:nvSpPr>
        <p:spPr>
          <a:xfrm>
            <a:off x="4944291" y="540630"/>
            <a:ext cx="3958156" cy="479667"/>
          </a:xfrm>
          <a:prstGeom prst="roundRect">
            <a:avLst>
              <a:gd name="adj" fmla="val 16667"/>
            </a:avLst>
          </a:prstGeom>
          <a:solidFill>
            <a:srgbClr val="714E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Vote at https://pollev.com/cse390b</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98528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74090" y="371182"/>
            <a:ext cx="8388910" cy="762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11" name="Google Shape;11;p2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2" name="Google Shape;13;p22">
            <a:extLst>
              <a:ext uri="{FF2B5EF4-FFF2-40B4-BE49-F238E27FC236}">
                <a16:creationId xmlns:a16="http://schemas.microsoft.com/office/drawing/2014/main" id="{E58558A2-3FD3-3314-0FA6-31E43D4C17F4}"/>
              </a:ext>
            </a:extLst>
          </p:cNvPr>
          <p:cNvSpPr/>
          <p:nvPr userDrawn="1"/>
        </p:nvSpPr>
        <p:spPr>
          <a:xfrm>
            <a:off x="0" y="-227"/>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3" name="Google Shape;16;p22">
            <a:extLst>
              <a:ext uri="{FF2B5EF4-FFF2-40B4-BE49-F238E27FC236}">
                <a16:creationId xmlns:a16="http://schemas.microsoft.com/office/drawing/2014/main" id="{A98A0D61-48AD-D4D1-5E91-96E761943C97}"/>
              </a:ext>
            </a:extLst>
          </p:cNvPr>
          <p:cNvSpPr txBox="1"/>
          <p:nvPr userDrawn="1"/>
        </p:nvSpPr>
        <p:spPr>
          <a:xfrm>
            <a:off x="26376" y="26300"/>
            <a:ext cx="9144000"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6: Bloom’s Taxonomy &amp; Sequential Logic</a:t>
            </a:r>
            <a:endParaRPr sz="1400" b="0" i="0" u="none" strike="noStrike" cap="none" dirty="0">
              <a:solidFill>
                <a:srgbClr val="000000"/>
              </a:solidFill>
              <a:latin typeface="Arial"/>
              <a:ea typeface="Arial"/>
              <a:cs typeface="Arial"/>
              <a:sym typeface="Arial"/>
            </a:endParaRPr>
          </a:p>
        </p:txBody>
      </p:sp>
      <p:pic>
        <p:nvPicPr>
          <p:cNvPr id="4" name="Google Shape;14;p22">
            <a:extLst>
              <a:ext uri="{FF2B5EF4-FFF2-40B4-BE49-F238E27FC236}">
                <a16:creationId xmlns:a16="http://schemas.microsoft.com/office/drawing/2014/main" id="{6FC1C7F4-48B2-BD6C-FBF7-45108A5306B1}"/>
              </a:ext>
            </a:extLst>
          </p:cNvPr>
          <p:cNvPicPr preferRelativeResize="0"/>
          <p:nvPr userDrawn="1"/>
        </p:nvPicPr>
        <p:blipFill rotWithShape="1">
          <a:blip r:embed="rId5">
            <a:alphaModFix/>
          </a:blip>
          <a:srcRect/>
          <a:stretch/>
        </p:blipFill>
        <p:spPr>
          <a:xfrm>
            <a:off x="26376" y="25115"/>
            <a:ext cx="2150721" cy="169037"/>
          </a:xfrm>
          <a:prstGeom prst="rect">
            <a:avLst/>
          </a:prstGeom>
          <a:noFill/>
          <a:ln>
            <a:noFill/>
          </a:ln>
        </p:spPr>
      </p:pic>
      <p:sp>
        <p:nvSpPr>
          <p:cNvPr id="5" name="Google Shape;15;p22">
            <a:extLst>
              <a:ext uri="{FF2B5EF4-FFF2-40B4-BE49-F238E27FC236}">
                <a16:creationId xmlns:a16="http://schemas.microsoft.com/office/drawing/2014/main" id="{AEAAFE35-376E-7CBA-7AE1-57F2964B82D7}"/>
              </a:ext>
            </a:extLst>
          </p:cNvPr>
          <p:cNvSpPr txBox="1"/>
          <p:nvPr userDrawn="1"/>
        </p:nvSpPr>
        <p:spPr>
          <a:xfrm>
            <a:off x="7394931" y="27106"/>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Autumn 2022</a:t>
            </a:r>
            <a:endParaRPr sz="1100" b="0" i="0" u="none" strike="noStrike" cap="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685800" y="2431662"/>
            <a:ext cx="7772400" cy="14673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b="0" dirty="0"/>
              <a:t>Bloom’s Taxonomy &amp; Sequential Logic</a:t>
            </a:r>
            <a:endParaRPr sz="3100" dirty="0"/>
          </a:p>
        </p:txBody>
      </p:sp>
      <p:sp>
        <p:nvSpPr>
          <p:cNvPr id="5" name="Google Shape;41;p1">
            <a:extLst>
              <a:ext uri="{FF2B5EF4-FFF2-40B4-BE49-F238E27FC236}">
                <a16:creationId xmlns:a16="http://schemas.microsoft.com/office/drawing/2014/main" id="{B5794C74-52D8-FE4C-903E-6640DCF6A800}"/>
              </a:ext>
            </a:extLst>
          </p:cNvPr>
          <p:cNvSpPr txBox="1">
            <a:spLocks noGrp="1"/>
          </p:cNvSpPr>
          <p:nvPr>
            <p:ph type="subTitle" idx="1"/>
          </p:nvPr>
        </p:nvSpPr>
        <p:spPr>
          <a:xfrm>
            <a:off x="685800" y="5224130"/>
            <a:ext cx="7989664" cy="1633870"/>
          </a:xfrm>
          <a:prstGeom prst="rect">
            <a:avLst/>
          </a:prstGeom>
          <a:noFill/>
          <a:ln>
            <a:noFill/>
          </a:ln>
        </p:spPr>
        <p:txBody>
          <a:bodyPr spcFirstLastPara="1" wrap="square" lIns="91425" tIns="45700" rIns="91425" bIns="45700" anchor="ctr" anchorCtr="0">
            <a:noAutofit/>
          </a:bodyPr>
          <a:lstStyle/>
          <a:p>
            <a:pPr marL="0" lvl="0" indent="0">
              <a:spcBef>
                <a:spcPts val="0"/>
              </a:spcBef>
              <a:buSzPts val="1440"/>
            </a:pPr>
            <a:r>
              <a:rPr lang="en-US" sz="2400" dirty="0"/>
              <a:t>Bloom’s Taxonomy, Introduction to Sequential Logic, Representing Time in Hardware, The Data Flip-Flop (DFF)</a:t>
            </a:r>
          </a:p>
          <a:p>
            <a:pPr marL="0" lvl="0" indent="0" algn="l" rtl="0">
              <a:lnSpc>
                <a:spcPct val="100000"/>
              </a:lnSpc>
              <a:spcBef>
                <a:spcPts val="0"/>
              </a:spcBef>
              <a:spcAft>
                <a:spcPts val="0"/>
              </a:spcAft>
              <a:buSzPts val="1440"/>
              <a:buNone/>
            </a:pP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185" name="Google Shape;185;p3"/>
          <p:cNvSpPr txBox="1">
            <a:spLocks noGrp="1"/>
          </p:cNvSpPr>
          <p:nvPr>
            <p:ph type="body" idx="1"/>
          </p:nvPr>
        </p:nvSpPr>
        <p:spPr>
          <a:xfrm>
            <a:off x="396875" y="1362075"/>
            <a:ext cx="8366125" cy="5236078"/>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a:t>Consider this autopilot control circuit:</a:t>
            </a:r>
            <a:endParaRPr/>
          </a:p>
          <a:p>
            <a:pPr marL="649224" lvl="1" indent="-283463" algn="l" rtl="0">
              <a:lnSpc>
                <a:spcPct val="110000"/>
              </a:lnSpc>
              <a:spcBef>
                <a:spcPts val="24"/>
              </a:spcBef>
              <a:spcAft>
                <a:spcPts val="0"/>
              </a:spcAft>
              <a:buSzPts val="2420"/>
              <a:buChar char="▪"/>
            </a:pPr>
            <a:r>
              <a:rPr lang="en-US"/>
              <a:t>Either the pilot or copilot is flying at any time</a:t>
            </a:r>
            <a:endParaRPr/>
          </a:p>
          <a:p>
            <a:pPr marL="649224" lvl="1" indent="-283463" algn="l" rtl="0">
              <a:lnSpc>
                <a:spcPct val="110000"/>
              </a:lnSpc>
              <a:spcBef>
                <a:spcPts val="24"/>
              </a:spcBef>
              <a:spcAft>
                <a:spcPts val="0"/>
              </a:spcAft>
              <a:buSzPts val="2420"/>
              <a:buChar char="▪"/>
            </a:pPr>
            <a:r>
              <a:rPr lang="en-US"/>
              <a:t>The pilot and copilot can separately request autopilot</a:t>
            </a:r>
            <a:endParaRPr/>
          </a:p>
          <a:p>
            <a:pPr marL="649224" lvl="1" indent="-283463" algn="l" rtl="0">
              <a:lnSpc>
                <a:spcPct val="110000"/>
              </a:lnSpc>
              <a:spcBef>
                <a:spcPts val="24"/>
              </a:spcBef>
              <a:spcAft>
                <a:spcPts val="0"/>
              </a:spcAft>
              <a:buSzPts val="2420"/>
              <a:buChar char="▪"/>
            </a:pPr>
            <a:r>
              <a:rPr lang="en-US"/>
              <a:t>Only the person flying can request autopilot</a:t>
            </a:r>
            <a:endParaRPr/>
          </a:p>
          <a:p>
            <a:pPr marL="804672" lvl="1" indent="-193802" algn="l" rtl="0">
              <a:lnSpc>
                <a:spcPct val="110000"/>
              </a:lnSpc>
              <a:spcBef>
                <a:spcPts val="24"/>
              </a:spcBef>
              <a:spcAft>
                <a:spcPts val="0"/>
              </a:spcAft>
              <a:buSzPts val="2420"/>
              <a:buNone/>
            </a:pPr>
            <a:endParaRPr/>
          </a:p>
          <a:p>
            <a:pPr marL="347472" lvl="0" indent="-215392" algn="l" rtl="0">
              <a:lnSpc>
                <a:spcPct val="110000"/>
              </a:lnSpc>
              <a:spcBef>
                <a:spcPts val="440"/>
              </a:spcBef>
              <a:spcAft>
                <a:spcPts val="0"/>
              </a:spcAft>
              <a:buSzPts val="2080"/>
              <a:buNone/>
            </a:pPr>
            <a:endParaRPr/>
          </a:p>
          <a:p>
            <a:pPr marL="347472" lvl="0" indent="-215392" algn="l" rtl="0">
              <a:lnSpc>
                <a:spcPct val="110000"/>
              </a:lnSpc>
              <a:spcBef>
                <a:spcPts val="440"/>
              </a:spcBef>
              <a:spcAft>
                <a:spcPts val="0"/>
              </a:spcAft>
              <a:buSzPts val="2080"/>
              <a:buFont typeface="Noto Sans Symbols"/>
              <a:buNone/>
            </a:pPr>
            <a:endParaRPr/>
          </a:p>
          <a:p>
            <a:pPr marL="347472" lvl="0" indent="-215392" algn="l" rtl="0">
              <a:lnSpc>
                <a:spcPct val="110000"/>
              </a:lnSpc>
              <a:spcBef>
                <a:spcPts val="440"/>
              </a:spcBef>
              <a:spcAft>
                <a:spcPts val="0"/>
              </a:spcAft>
              <a:buSzPts val="2080"/>
              <a:buFont typeface="Noto Sans Symbols"/>
              <a:buNone/>
            </a:pPr>
            <a:endParaRPr/>
          </a:p>
          <a:p>
            <a:pPr marL="347472" lvl="0" indent="-215392" algn="l" rtl="0">
              <a:lnSpc>
                <a:spcPct val="110000"/>
              </a:lnSpc>
              <a:spcBef>
                <a:spcPts val="440"/>
              </a:spcBef>
              <a:spcAft>
                <a:spcPts val="0"/>
              </a:spcAft>
              <a:buSzPts val="2080"/>
              <a:buFont typeface="Noto Sans Symbols"/>
              <a:buNone/>
            </a:pPr>
            <a:endParaRPr/>
          </a:p>
          <a:p>
            <a:pPr marL="347472" lvl="0" indent="-347472" algn="l" rtl="0">
              <a:lnSpc>
                <a:spcPct val="110000"/>
              </a:lnSpc>
              <a:spcBef>
                <a:spcPts val="440"/>
              </a:spcBef>
              <a:spcAft>
                <a:spcPts val="0"/>
              </a:spcAft>
              <a:buSzPts val="2080"/>
              <a:buChar char="❖"/>
            </a:pPr>
            <a:r>
              <a:rPr lang="en-US"/>
              <a:t>Let’s assume every logic gate takes </a:t>
            </a:r>
            <a:r>
              <a:rPr lang="en-US">
                <a:latin typeface="Courier New"/>
                <a:ea typeface="Courier New"/>
                <a:cs typeface="Courier New"/>
                <a:sym typeface="Courier New"/>
              </a:rPr>
              <a:t>1ms</a:t>
            </a:r>
            <a:r>
              <a:rPr lang="en-US"/>
              <a:t> to compute</a:t>
            </a:r>
            <a:endParaRPr/>
          </a:p>
          <a:p>
            <a:pPr marL="649224" lvl="1" indent="-283463" algn="l" rtl="0">
              <a:lnSpc>
                <a:spcPct val="110000"/>
              </a:lnSpc>
              <a:spcBef>
                <a:spcPts val="24"/>
              </a:spcBef>
              <a:spcAft>
                <a:spcPts val="0"/>
              </a:spcAft>
              <a:buSzPts val="2420"/>
              <a:buChar char="▪"/>
            </a:pPr>
            <a:r>
              <a:rPr lang="en-US"/>
              <a:t>For example, if an input changes at </a:t>
            </a:r>
            <a:r>
              <a:rPr lang="en-US">
                <a:latin typeface="Courier New"/>
                <a:ea typeface="Courier New"/>
                <a:cs typeface="Courier New"/>
                <a:sym typeface="Courier New"/>
              </a:rPr>
              <a:t>t=4ms</a:t>
            </a:r>
            <a:r>
              <a:rPr lang="en-US"/>
              <a:t>, the gate will only output the new result at </a:t>
            </a:r>
            <a:r>
              <a:rPr lang="en-US">
                <a:latin typeface="Courier New"/>
                <a:ea typeface="Courier New"/>
                <a:cs typeface="Courier New"/>
                <a:sym typeface="Courier New"/>
              </a:rPr>
              <a:t>t=5ms</a:t>
            </a:r>
            <a:endParaRPr/>
          </a:p>
          <a:p>
            <a:pPr marL="347472" lvl="0" indent="-215392" algn="l" rtl="0">
              <a:lnSpc>
                <a:spcPct val="110000"/>
              </a:lnSpc>
              <a:spcBef>
                <a:spcPts val="440"/>
              </a:spcBef>
              <a:spcAft>
                <a:spcPts val="0"/>
              </a:spcAft>
              <a:buSzPts val="2080"/>
              <a:buNone/>
            </a:pPr>
            <a:endParaRPr/>
          </a:p>
          <a:p>
            <a:pPr marL="347472" lvl="0" indent="-215392" algn="l" rtl="0">
              <a:lnSpc>
                <a:spcPct val="110000"/>
              </a:lnSpc>
              <a:spcBef>
                <a:spcPts val="440"/>
              </a:spcBef>
              <a:spcAft>
                <a:spcPts val="0"/>
              </a:spcAft>
              <a:buSzPts val="2080"/>
              <a:buFont typeface="Noto Sans Symbols"/>
              <a:buNone/>
            </a:pPr>
            <a:endParaRPr/>
          </a:p>
        </p:txBody>
      </p:sp>
      <p:sp>
        <p:nvSpPr>
          <p:cNvPr id="186" name="Google Shape;186;p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10</a:t>
            </a:fld>
            <a:endParaRPr/>
          </a:p>
        </p:txBody>
      </p:sp>
      <p:sp>
        <p:nvSpPr>
          <p:cNvPr id="187" name="Google Shape;187;p3"/>
          <p:cNvSpPr txBox="1"/>
          <p:nvPr/>
        </p:nvSpPr>
        <p:spPr>
          <a:xfrm>
            <a:off x="520772" y="3313012"/>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Copilot Autopilot Request</a:t>
            </a:r>
            <a:endParaRPr sz="1400" b="0" i="0" u="none" strike="noStrike" cap="none">
              <a:solidFill>
                <a:srgbClr val="000000"/>
              </a:solidFill>
              <a:latin typeface="Arial"/>
              <a:ea typeface="Arial"/>
              <a:cs typeface="Arial"/>
              <a:sym typeface="Arial"/>
            </a:endParaRPr>
          </a:p>
        </p:txBody>
      </p:sp>
      <p:sp>
        <p:nvSpPr>
          <p:cNvPr id="188" name="Google Shape;188;p3"/>
          <p:cNvSpPr txBox="1"/>
          <p:nvPr/>
        </p:nvSpPr>
        <p:spPr>
          <a:xfrm>
            <a:off x="520772" y="4877126"/>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Autopilot Request</a:t>
            </a:r>
            <a:endParaRPr sz="1400" b="0" i="0" u="none" strike="noStrike" cap="none">
              <a:solidFill>
                <a:srgbClr val="000000"/>
              </a:solidFill>
              <a:latin typeface="Arial"/>
              <a:ea typeface="Arial"/>
              <a:cs typeface="Arial"/>
              <a:sym typeface="Arial"/>
            </a:endParaRPr>
          </a:p>
        </p:txBody>
      </p:sp>
      <p:sp>
        <p:nvSpPr>
          <p:cNvPr id="189" name="Google Shape;189;p3"/>
          <p:cNvSpPr txBox="1"/>
          <p:nvPr/>
        </p:nvSpPr>
        <p:spPr>
          <a:xfrm>
            <a:off x="520772" y="4105802"/>
            <a:ext cx="2249703"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flying?</a:t>
            </a:r>
            <a:endParaRPr sz="1400" b="0" i="0" u="none" strike="noStrike" cap="none">
              <a:solidFill>
                <a:srgbClr val="000000"/>
              </a:solidFill>
              <a:latin typeface="Arial"/>
              <a:ea typeface="Arial"/>
              <a:cs typeface="Arial"/>
              <a:sym typeface="Arial"/>
            </a:endParaRPr>
          </a:p>
        </p:txBody>
      </p:sp>
      <p:sp>
        <p:nvSpPr>
          <p:cNvPr id="190" name="Google Shape;190;p3"/>
          <p:cNvSpPr txBox="1"/>
          <p:nvPr/>
        </p:nvSpPr>
        <p:spPr>
          <a:xfrm>
            <a:off x="6880420" y="4080077"/>
            <a:ext cx="17064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030A0"/>
                </a:solidFill>
                <a:latin typeface="Calibri"/>
                <a:ea typeface="Calibri"/>
                <a:cs typeface="Calibri"/>
                <a:sym typeface="Calibri"/>
              </a:rPr>
              <a:t>Autopilot Engaged</a:t>
            </a:r>
            <a:endParaRPr sz="1400" b="0" i="0" u="none" strike="noStrike" cap="none">
              <a:solidFill>
                <a:srgbClr val="000000"/>
              </a:solidFill>
              <a:latin typeface="Arial"/>
              <a:ea typeface="Arial"/>
              <a:cs typeface="Arial"/>
              <a:sym typeface="Arial"/>
            </a:endParaRPr>
          </a:p>
        </p:txBody>
      </p:sp>
      <p:pic>
        <p:nvPicPr>
          <p:cNvPr id="191" name="Google Shape;191;p3" descr="Diagram&#10;&#10;Description automatically generated"/>
          <p:cNvPicPr preferRelativeResize="0"/>
          <p:nvPr/>
        </p:nvPicPr>
        <p:blipFill rotWithShape="1">
          <a:blip r:embed="rId3">
            <a:alphaModFix/>
          </a:blip>
          <a:srcRect/>
          <a:stretch/>
        </p:blipFill>
        <p:spPr>
          <a:xfrm>
            <a:off x="2771131" y="3352851"/>
            <a:ext cx="4109289" cy="17922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197" name="Google Shape;197;p2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11</a:t>
            </a:fld>
            <a:endParaRPr/>
          </a:p>
        </p:txBody>
      </p:sp>
      <p:graphicFrame>
        <p:nvGraphicFramePr>
          <p:cNvPr id="198" name="Google Shape;198;p29"/>
          <p:cNvGraphicFramePr/>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199" name="Google Shape;199;p29"/>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200" name="Google Shape;200;p29"/>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201" name="Google Shape;201;p29"/>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202" name="Google Shape;202;p29"/>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203" name="Google Shape;203;p29"/>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204" name="Google Shape;204;p29"/>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205" name="Google Shape;205;p29"/>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sp>
        <p:nvSpPr>
          <p:cNvPr id="206" name="Google Shape;206;p29"/>
          <p:cNvSpPr txBox="1"/>
          <p:nvPr/>
        </p:nvSpPr>
        <p:spPr>
          <a:xfrm>
            <a:off x="627390" y="1151498"/>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Copilot Autopilot Request</a:t>
            </a:r>
            <a:endParaRPr sz="1400" b="0" i="0" u="none" strike="noStrike" cap="none">
              <a:solidFill>
                <a:srgbClr val="000000"/>
              </a:solidFill>
              <a:latin typeface="Arial"/>
              <a:ea typeface="Arial"/>
              <a:cs typeface="Arial"/>
              <a:sym typeface="Arial"/>
            </a:endParaRPr>
          </a:p>
        </p:txBody>
      </p:sp>
      <p:sp>
        <p:nvSpPr>
          <p:cNvPr id="207" name="Google Shape;207;p29"/>
          <p:cNvSpPr txBox="1"/>
          <p:nvPr/>
        </p:nvSpPr>
        <p:spPr>
          <a:xfrm>
            <a:off x="627390" y="2715612"/>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Autopilot Request</a:t>
            </a:r>
            <a:endParaRPr sz="1400" b="0" i="0" u="none" strike="noStrike" cap="none">
              <a:solidFill>
                <a:srgbClr val="000000"/>
              </a:solidFill>
              <a:latin typeface="Arial"/>
              <a:ea typeface="Arial"/>
              <a:cs typeface="Arial"/>
              <a:sym typeface="Arial"/>
            </a:endParaRPr>
          </a:p>
        </p:txBody>
      </p:sp>
      <p:sp>
        <p:nvSpPr>
          <p:cNvPr id="208" name="Google Shape;208;p29"/>
          <p:cNvSpPr txBox="1"/>
          <p:nvPr/>
        </p:nvSpPr>
        <p:spPr>
          <a:xfrm>
            <a:off x="627390" y="1944288"/>
            <a:ext cx="2249703"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Flying?</a:t>
            </a:r>
            <a:endParaRPr sz="1400" b="0" i="0" u="none" strike="noStrike" cap="none">
              <a:solidFill>
                <a:srgbClr val="000000"/>
              </a:solidFill>
              <a:latin typeface="Arial"/>
              <a:ea typeface="Arial"/>
              <a:cs typeface="Arial"/>
              <a:sym typeface="Arial"/>
            </a:endParaRPr>
          </a:p>
        </p:txBody>
      </p:sp>
      <p:sp>
        <p:nvSpPr>
          <p:cNvPr id="209" name="Google Shape;209;p29"/>
          <p:cNvSpPr txBox="1"/>
          <p:nvPr/>
        </p:nvSpPr>
        <p:spPr>
          <a:xfrm>
            <a:off x="6987038" y="1918563"/>
            <a:ext cx="17064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030A0"/>
                </a:solidFill>
                <a:latin typeface="Calibri"/>
                <a:ea typeface="Calibri"/>
                <a:cs typeface="Calibri"/>
                <a:sym typeface="Calibri"/>
              </a:rPr>
              <a:t>Autopilot Engaged</a:t>
            </a:r>
            <a:endParaRPr sz="1400" b="0" i="0" u="none" strike="noStrike" cap="none">
              <a:solidFill>
                <a:srgbClr val="000000"/>
              </a:solidFill>
              <a:latin typeface="Arial"/>
              <a:ea typeface="Arial"/>
              <a:cs typeface="Arial"/>
              <a:sym typeface="Arial"/>
            </a:endParaRPr>
          </a:p>
        </p:txBody>
      </p:sp>
      <p:pic>
        <p:nvPicPr>
          <p:cNvPr id="210" name="Google Shape;210;p29" descr="Diagram&#10;&#10;Description automatically generated"/>
          <p:cNvPicPr preferRelativeResize="0"/>
          <p:nvPr/>
        </p:nvPicPr>
        <p:blipFill rotWithShape="1">
          <a:blip r:embed="rId3">
            <a:alphaModFix/>
          </a:blip>
          <a:srcRect/>
          <a:stretch/>
        </p:blipFill>
        <p:spPr>
          <a:xfrm>
            <a:off x="2877749" y="1191337"/>
            <a:ext cx="4109289" cy="17922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216" name="Google Shape;216;p3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12</a:t>
            </a:fld>
            <a:endParaRPr/>
          </a:p>
        </p:txBody>
      </p:sp>
      <p:graphicFrame>
        <p:nvGraphicFramePr>
          <p:cNvPr id="217" name="Google Shape;217;p30"/>
          <p:cNvGraphicFramePr/>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18" name="Google Shape;218;p30"/>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219" name="Google Shape;219;p30"/>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220" name="Google Shape;220;p30"/>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221" name="Google Shape;221;p30"/>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222" name="Google Shape;222;p30"/>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223" name="Google Shape;223;p30"/>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224" name="Google Shape;224;p30"/>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sp>
        <p:nvSpPr>
          <p:cNvPr id="225" name="Google Shape;225;p30"/>
          <p:cNvSpPr txBox="1"/>
          <p:nvPr/>
        </p:nvSpPr>
        <p:spPr>
          <a:xfrm>
            <a:off x="627390" y="1151498"/>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Copilot Autopilot Request</a:t>
            </a:r>
            <a:endParaRPr sz="1400" b="0" i="0" u="none" strike="noStrike" cap="none">
              <a:solidFill>
                <a:srgbClr val="000000"/>
              </a:solidFill>
              <a:latin typeface="Arial"/>
              <a:ea typeface="Arial"/>
              <a:cs typeface="Arial"/>
              <a:sym typeface="Arial"/>
            </a:endParaRPr>
          </a:p>
        </p:txBody>
      </p:sp>
      <p:sp>
        <p:nvSpPr>
          <p:cNvPr id="226" name="Google Shape;226;p30"/>
          <p:cNvSpPr txBox="1"/>
          <p:nvPr/>
        </p:nvSpPr>
        <p:spPr>
          <a:xfrm>
            <a:off x="627390" y="2715612"/>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Autopilot Request</a:t>
            </a:r>
            <a:endParaRPr sz="1400" b="0" i="0" u="none" strike="noStrike" cap="none">
              <a:solidFill>
                <a:srgbClr val="000000"/>
              </a:solidFill>
              <a:latin typeface="Arial"/>
              <a:ea typeface="Arial"/>
              <a:cs typeface="Arial"/>
              <a:sym typeface="Arial"/>
            </a:endParaRPr>
          </a:p>
        </p:txBody>
      </p:sp>
      <p:sp>
        <p:nvSpPr>
          <p:cNvPr id="227" name="Google Shape;227;p30"/>
          <p:cNvSpPr txBox="1"/>
          <p:nvPr/>
        </p:nvSpPr>
        <p:spPr>
          <a:xfrm>
            <a:off x="627390" y="1944288"/>
            <a:ext cx="2249703"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Flying?</a:t>
            </a:r>
            <a:endParaRPr sz="1400" b="0" i="0" u="none" strike="noStrike" cap="none">
              <a:solidFill>
                <a:srgbClr val="000000"/>
              </a:solidFill>
              <a:latin typeface="Arial"/>
              <a:ea typeface="Arial"/>
              <a:cs typeface="Arial"/>
              <a:sym typeface="Arial"/>
            </a:endParaRPr>
          </a:p>
        </p:txBody>
      </p:sp>
      <p:sp>
        <p:nvSpPr>
          <p:cNvPr id="228" name="Google Shape;228;p30"/>
          <p:cNvSpPr txBox="1"/>
          <p:nvPr/>
        </p:nvSpPr>
        <p:spPr>
          <a:xfrm>
            <a:off x="6987038" y="1918563"/>
            <a:ext cx="17064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030A0"/>
                </a:solidFill>
                <a:latin typeface="Calibri"/>
                <a:ea typeface="Calibri"/>
                <a:cs typeface="Calibri"/>
                <a:sym typeface="Calibri"/>
              </a:rPr>
              <a:t>Autopilot Engaged</a:t>
            </a:r>
            <a:endParaRPr sz="1400" b="0" i="0" u="none" strike="noStrike" cap="none">
              <a:solidFill>
                <a:srgbClr val="000000"/>
              </a:solidFill>
              <a:latin typeface="Arial"/>
              <a:ea typeface="Arial"/>
              <a:cs typeface="Arial"/>
              <a:sym typeface="Arial"/>
            </a:endParaRPr>
          </a:p>
        </p:txBody>
      </p:sp>
      <p:pic>
        <p:nvPicPr>
          <p:cNvPr id="229" name="Google Shape;229;p30" descr="Diagram&#10;&#10;Description automatically generated"/>
          <p:cNvPicPr preferRelativeResize="0"/>
          <p:nvPr/>
        </p:nvPicPr>
        <p:blipFill rotWithShape="1">
          <a:blip r:embed="rId3">
            <a:alphaModFix/>
          </a:blip>
          <a:srcRect/>
          <a:stretch/>
        </p:blipFill>
        <p:spPr>
          <a:xfrm>
            <a:off x="2877749" y="1191337"/>
            <a:ext cx="4109289" cy="1792213"/>
          </a:xfrm>
          <a:prstGeom prst="rect">
            <a:avLst/>
          </a:prstGeom>
          <a:noFill/>
          <a:ln>
            <a:noFill/>
          </a:ln>
        </p:spPr>
      </p:pic>
      <p:sp>
        <p:nvSpPr>
          <p:cNvPr id="230" name="Google Shape;230;p30"/>
          <p:cNvSpPr/>
          <p:nvPr/>
        </p:nvSpPr>
        <p:spPr>
          <a:xfrm>
            <a:off x="2932386" y="4495196"/>
            <a:ext cx="1093349" cy="522838"/>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F0000"/>
                </a:solidFill>
                <a:latin typeface="Courier New"/>
                <a:ea typeface="Courier New"/>
                <a:cs typeface="Courier New"/>
                <a:sym typeface="Courier New"/>
              </a:rPr>
              <a:t>??</a:t>
            </a:r>
            <a:endParaRPr sz="1400" b="1" i="0" u="none" strike="noStrike" cap="none">
              <a:solidFill>
                <a:srgbClr val="FF0000"/>
              </a:solidFill>
              <a:latin typeface="Courier New"/>
              <a:ea typeface="Courier New"/>
              <a:cs typeface="Courier New"/>
              <a:sym typeface="Courier Ne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236" name="Google Shape;236;p3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13</a:t>
            </a:fld>
            <a:endParaRPr/>
          </a:p>
        </p:txBody>
      </p:sp>
      <p:graphicFrame>
        <p:nvGraphicFramePr>
          <p:cNvPr id="237" name="Google Shape;237;p31"/>
          <p:cNvGraphicFramePr/>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38" name="Google Shape;238;p31"/>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239" name="Google Shape;239;p31"/>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240" name="Google Shape;240;p31"/>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241" name="Google Shape;241;p31"/>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242" name="Google Shape;242;p31"/>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243" name="Google Shape;243;p31"/>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244" name="Google Shape;244;p31"/>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sp>
        <p:nvSpPr>
          <p:cNvPr id="245" name="Google Shape;245;p31"/>
          <p:cNvSpPr txBox="1"/>
          <p:nvPr/>
        </p:nvSpPr>
        <p:spPr>
          <a:xfrm>
            <a:off x="627390" y="1151498"/>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Copilot Autopilot Request</a:t>
            </a:r>
            <a:endParaRPr sz="1400" b="0" i="0" u="none" strike="noStrike" cap="none">
              <a:solidFill>
                <a:srgbClr val="000000"/>
              </a:solidFill>
              <a:latin typeface="Arial"/>
              <a:ea typeface="Arial"/>
              <a:cs typeface="Arial"/>
              <a:sym typeface="Arial"/>
            </a:endParaRPr>
          </a:p>
        </p:txBody>
      </p:sp>
      <p:sp>
        <p:nvSpPr>
          <p:cNvPr id="246" name="Google Shape;246;p31"/>
          <p:cNvSpPr txBox="1"/>
          <p:nvPr/>
        </p:nvSpPr>
        <p:spPr>
          <a:xfrm>
            <a:off x="627390" y="2715612"/>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Autopilot Request</a:t>
            </a:r>
            <a:endParaRPr sz="1400" b="0" i="0" u="none" strike="noStrike" cap="none">
              <a:solidFill>
                <a:srgbClr val="000000"/>
              </a:solidFill>
              <a:latin typeface="Arial"/>
              <a:ea typeface="Arial"/>
              <a:cs typeface="Arial"/>
              <a:sym typeface="Arial"/>
            </a:endParaRPr>
          </a:p>
        </p:txBody>
      </p:sp>
      <p:sp>
        <p:nvSpPr>
          <p:cNvPr id="247" name="Google Shape;247;p31"/>
          <p:cNvSpPr txBox="1"/>
          <p:nvPr/>
        </p:nvSpPr>
        <p:spPr>
          <a:xfrm>
            <a:off x="627390" y="1944288"/>
            <a:ext cx="2249703"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Flying?</a:t>
            </a:r>
            <a:endParaRPr sz="1400" b="0" i="0" u="none" strike="noStrike" cap="none">
              <a:solidFill>
                <a:srgbClr val="000000"/>
              </a:solidFill>
              <a:latin typeface="Arial"/>
              <a:ea typeface="Arial"/>
              <a:cs typeface="Arial"/>
              <a:sym typeface="Arial"/>
            </a:endParaRPr>
          </a:p>
        </p:txBody>
      </p:sp>
      <p:sp>
        <p:nvSpPr>
          <p:cNvPr id="248" name="Google Shape;248;p31"/>
          <p:cNvSpPr txBox="1"/>
          <p:nvPr/>
        </p:nvSpPr>
        <p:spPr>
          <a:xfrm>
            <a:off x="6987038" y="1918563"/>
            <a:ext cx="17064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030A0"/>
                </a:solidFill>
                <a:latin typeface="Calibri"/>
                <a:ea typeface="Calibri"/>
                <a:cs typeface="Calibri"/>
                <a:sym typeface="Calibri"/>
              </a:rPr>
              <a:t>Autopilot Engaged</a:t>
            </a:r>
            <a:endParaRPr sz="1400" b="0" i="0" u="none" strike="noStrike" cap="none">
              <a:solidFill>
                <a:srgbClr val="000000"/>
              </a:solidFill>
              <a:latin typeface="Arial"/>
              <a:ea typeface="Arial"/>
              <a:cs typeface="Arial"/>
              <a:sym typeface="Arial"/>
            </a:endParaRPr>
          </a:p>
        </p:txBody>
      </p:sp>
      <p:pic>
        <p:nvPicPr>
          <p:cNvPr id="249" name="Google Shape;249;p31" descr="Diagram&#10;&#10;Description automatically generated"/>
          <p:cNvPicPr preferRelativeResize="0"/>
          <p:nvPr/>
        </p:nvPicPr>
        <p:blipFill rotWithShape="1">
          <a:blip r:embed="rId3">
            <a:alphaModFix/>
          </a:blip>
          <a:srcRect/>
          <a:stretch/>
        </p:blipFill>
        <p:spPr>
          <a:xfrm>
            <a:off x="2877749" y="1191337"/>
            <a:ext cx="4109289" cy="17922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255" name="Google Shape;255;p3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14</a:t>
            </a:fld>
            <a:endParaRPr/>
          </a:p>
        </p:txBody>
      </p:sp>
      <p:graphicFrame>
        <p:nvGraphicFramePr>
          <p:cNvPr id="256" name="Google Shape;256;p33"/>
          <p:cNvGraphicFramePr/>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0000"/>
                          </a:solidFill>
                          <a:latin typeface="Courier New"/>
                          <a:ea typeface="Courier New"/>
                          <a:cs typeface="Courier New"/>
                          <a:sym typeface="Courier New"/>
                        </a:rPr>
                        <a:t>?</a:t>
                      </a:r>
                      <a:endParaRPr sz="1400" b="1" u="none" strike="noStrike" cap="none">
                        <a:solidFill>
                          <a:srgbClr val="FF0000"/>
                        </a:solidFill>
                        <a:latin typeface="Courier New"/>
                        <a:ea typeface="Courier New"/>
                        <a:cs typeface="Courier New"/>
                        <a:sym typeface="Courier New"/>
                      </a:endParaRPr>
                    </a:p>
                  </a:txBody>
                  <a:tcPr marL="91450" marR="91450" marT="45725" marB="45725" anchor="ctr">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57" name="Google Shape;257;p33"/>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258" name="Google Shape;258;p33"/>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259" name="Google Shape;259;p33"/>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260" name="Google Shape;260;p33"/>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261" name="Google Shape;261;p33"/>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262" name="Google Shape;262;p33"/>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263" name="Google Shape;263;p33"/>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sp>
        <p:nvSpPr>
          <p:cNvPr id="264" name="Google Shape;264;p33"/>
          <p:cNvSpPr txBox="1"/>
          <p:nvPr/>
        </p:nvSpPr>
        <p:spPr>
          <a:xfrm>
            <a:off x="627390" y="1151498"/>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Copilot Autopilot Request</a:t>
            </a:r>
            <a:endParaRPr sz="1400" b="0" i="0" u="none" strike="noStrike" cap="none">
              <a:solidFill>
                <a:srgbClr val="000000"/>
              </a:solidFill>
              <a:latin typeface="Arial"/>
              <a:ea typeface="Arial"/>
              <a:cs typeface="Arial"/>
              <a:sym typeface="Arial"/>
            </a:endParaRPr>
          </a:p>
        </p:txBody>
      </p:sp>
      <p:sp>
        <p:nvSpPr>
          <p:cNvPr id="265" name="Google Shape;265;p33"/>
          <p:cNvSpPr txBox="1"/>
          <p:nvPr/>
        </p:nvSpPr>
        <p:spPr>
          <a:xfrm>
            <a:off x="627390" y="2715612"/>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Autopilot Request</a:t>
            </a:r>
            <a:endParaRPr sz="1400" b="0" i="0" u="none" strike="noStrike" cap="none">
              <a:solidFill>
                <a:srgbClr val="000000"/>
              </a:solidFill>
              <a:latin typeface="Arial"/>
              <a:ea typeface="Arial"/>
              <a:cs typeface="Arial"/>
              <a:sym typeface="Arial"/>
            </a:endParaRPr>
          </a:p>
        </p:txBody>
      </p:sp>
      <p:sp>
        <p:nvSpPr>
          <p:cNvPr id="266" name="Google Shape;266;p33"/>
          <p:cNvSpPr txBox="1"/>
          <p:nvPr/>
        </p:nvSpPr>
        <p:spPr>
          <a:xfrm>
            <a:off x="627390" y="1944288"/>
            <a:ext cx="2249703"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Flying?</a:t>
            </a:r>
            <a:endParaRPr sz="1400" b="0" i="0" u="none" strike="noStrike" cap="none">
              <a:solidFill>
                <a:srgbClr val="000000"/>
              </a:solidFill>
              <a:latin typeface="Arial"/>
              <a:ea typeface="Arial"/>
              <a:cs typeface="Arial"/>
              <a:sym typeface="Arial"/>
            </a:endParaRPr>
          </a:p>
        </p:txBody>
      </p:sp>
      <p:sp>
        <p:nvSpPr>
          <p:cNvPr id="267" name="Google Shape;267;p33"/>
          <p:cNvSpPr txBox="1"/>
          <p:nvPr/>
        </p:nvSpPr>
        <p:spPr>
          <a:xfrm>
            <a:off x="6987038" y="1918563"/>
            <a:ext cx="17064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030A0"/>
                </a:solidFill>
                <a:latin typeface="Calibri"/>
                <a:ea typeface="Calibri"/>
                <a:cs typeface="Calibri"/>
                <a:sym typeface="Calibri"/>
              </a:rPr>
              <a:t>Autopilot Engaged</a:t>
            </a:r>
            <a:endParaRPr sz="1400" b="0" i="0" u="none" strike="noStrike" cap="none">
              <a:solidFill>
                <a:srgbClr val="000000"/>
              </a:solidFill>
              <a:latin typeface="Arial"/>
              <a:ea typeface="Arial"/>
              <a:cs typeface="Arial"/>
              <a:sym typeface="Arial"/>
            </a:endParaRPr>
          </a:p>
        </p:txBody>
      </p:sp>
      <p:pic>
        <p:nvPicPr>
          <p:cNvPr id="268" name="Google Shape;268;p33" descr="Diagram&#10;&#10;Description automatically generated"/>
          <p:cNvPicPr preferRelativeResize="0"/>
          <p:nvPr/>
        </p:nvPicPr>
        <p:blipFill rotWithShape="1">
          <a:blip r:embed="rId3">
            <a:alphaModFix/>
          </a:blip>
          <a:srcRect/>
          <a:stretch/>
        </p:blipFill>
        <p:spPr>
          <a:xfrm>
            <a:off x="2877749" y="1191337"/>
            <a:ext cx="4109289" cy="1792213"/>
          </a:xfrm>
          <a:prstGeom prst="rect">
            <a:avLst/>
          </a:prstGeom>
          <a:noFill/>
          <a:ln>
            <a:noFill/>
          </a:ln>
        </p:spPr>
      </p:pic>
      <p:sp>
        <p:nvSpPr>
          <p:cNvPr id="269" name="Google Shape;269;p33"/>
          <p:cNvSpPr/>
          <p:nvPr/>
        </p:nvSpPr>
        <p:spPr>
          <a:xfrm>
            <a:off x="3909366" y="4453607"/>
            <a:ext cx="1093349" cy="522838"/>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275" name="Google Shape;275;p3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15</a:t>
            </a:fld>
            <a:endParaRPr/>
          </a:p>
        </p:txBody>
      </p:sp>
      <p:graphicFrame>
        <p:nvGraphicFramePr>
          <p:cNvPr id="276" name="Google Shape;276;p36"/>
          <p:cNvGraphicFramePr/>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1</a:t>
                      </a:r>
                      <a:endParaRPr sz="1400" b="1" u="none" strike="noStrike" cap="none">
                        <a:solidFill>
                          <a:schemeClr val="dk1"/>
                        </a:solidFill>
                        <a:latin typeface="Courier New"/>
                        <a:ea typeface="Courier New"/>
                        <a:cs typeface="Courier New"/>
                        <a:sym typeface="Courier New"/>
                      </a:endParaRPr>
                    </a:p>
                  </a:txBody>
                  <a:tcPr marL="91450" marR="91450" marT="45725" marB="45725" anchor="ctr">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CEFFC"/>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solidFill>
                          <a:srgbClr val="7030A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77" name="Google Shape;277;p36"/>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278" name="Google Shape;278;p36"/>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279" name="Google Shape;279;p36"/>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280" name="Google Shape;280;p36"/>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281" name="Google Shape;281;p36"/>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282" name="Google Shape;282;p36"/>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283" name="Google Shape;283;p36"/>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grpSp>
        <p:nvGrpSpPr>
          <p:cNvPr id="284" name="Google Shape;284;p36"/>
          <p:cNvGrpSpPr/>
          <p:nvPr/>
        </p:nvGrpSpPr>
        <p:grpSpPr>
          <a:xfrm>
            <a:off x="627390" y="1151498"/>
            <a:ext cx="8066116" cy="1871891"/>
            <a:chOff x="627390" y="1151498"/>
            <a:chExt cx="8066116" cy="1871891"/>
          </a:xfrm>
        </p:grpSpPr>
        <p:sp>
          <p:nvSpPr>
            <p:cNvPr id="285" name="Google Shape;285;p36"/>
            <p:cNvSpPr txBox="1"/>
            <p:nvPr/>
          </p:nvSpPr>
          <p:spPr>
            <a:xfrm>
              <a:off x="627390" y="1151498"/>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Copilot Autopilot Request</a:t>
              </a:r>
              <a:endParaRPr sz="1400" b="0" i="0" u="none" strike="noStrike" cap="none">
                <a:solidFill>
                  <a:srgbClr val="000000"/>
                </a:solidFill>
                <a:latin typeface="Arial"/>
                <a:ea typeface="Arial"/>
                <a:cs typeface="Arial"/>
                <a:sym typeface="Arial"/>
              </a:endParaRPr>
            </a:p>
          </p:txBody>
        </p:sp>
        <p:sp>
          <p:nvSpPr>
            <p:cNvPr id="286" name="Google Shape;286;p36"/>
            <p:cNvSpPr txBox="1"/>
            <p:nvPr/>
          </p:nvSpPr>
          <p:spPr>
            <a:xfrm>
              <a:off x="627390" y="2715612"/>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Autopilot Request</a:t>
              </a:r>
              <a:endParaRPr sz="1400" b="0" i="0" u="none" strike="noStrike" cap="none">
                <a:solidFill>
                  <a:srgbClr val="000000"/>
                </a:solidFill>
                <a:latin typeface="Arial"/>
                <a:ea typeface="Arial"/>
                <a:cs typeface="Arial"/>
                <a:sym typeface="Arial"/>
              </a:endParaRPr>
            </a:p>
          </p:txBody>
        </p:sp>
        <p:sp>
          <p:nvSpPr>
            <p:cNvPr id="287" name="Google Shape;287;p36"/>
            <p:cNvSpPr txBox="1"/>
            <p:nvPr/>
          </p:nvSpPr>
          <p:spPr>
            <a:xfrm>
              <a:off x="627390" y="1944288"/>
              <a:ext cx="2249703"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Flying?</a:t>
              </a:r>
              <a:endParaRPr sz="1400" b="0" i="0" u="none" strike="noStrike" cap="none">
                <a:solidFill>
                  <a:srgbClr val="000000"/>
                </a:solidFill>
                <a:latin typeface="Arial"/>
                <a:ea typeface="Arial"/>
                <a:cs typeface="Arial"/>
                <a:sym typeface="Arial"/>
              </a:endParaRPr>
            </a:p>
          </p:txBody>
        </p:sp>
        <p:sp>
          <p:nvSpPr>
            <p:cNvPr id="288" name="Google Shape;288;p36"/>
            <p:cNvSpPr txBox="1"/>
            <p:nvPr/>
          </p:nvSpPr>
          <p:spPr>
            <a:xfrm>
              <a:off x="6987038" y="1918563"/>
              <a:ext cx="17064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030A0"/>
                  </a:solidFill>
                  <a:latin typeface="Calibri"/>
                  <a:ea typeface="Calibri"/>
                  <a:cs typeface="Calibri"/>
                  <a:sym typeface="Calibri"/>
                </a:rPr>
                <a:t>Autopilot Engaged</a:t>
              </a:r>
              <a:endParaRPr sz="1400" b="0" i="0" u="none" strike="noStrike" cap="none">
                <a:solidFill>
                  <a:srgbClr val="000000"/>
                </a:solidFill>
                <a:latin typeface="Arial"/>
                <a:ea typeface="Arial"/>
                <a:cs typeface="Arial"/>
                <a:sym typeface="Arial"/>
              </a:endParaRPr>
            </a:p>
          </p:txBody>
        </p:sp>
        <p:pic>
          <p:nvPicPr>
            <p:cNvPr id="289" name="Google Shape;289;p36" descr="Diagram&#10;&#10;Description automatically generated"/>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7"/>
          <p:cNvSpPr txBox="1"/>
          <p:nvPr/>
        </p:nvSpPr>
        <p:spPr>
          <a:xfrm>
            <a:off x="374090" y="1486855"/>
            <a:ext cx="4449370" cy="12715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600" b="1" i="0" u="none" strike="noStrike" cap="none">
                <a:solidFill>
                  <a:schemeClr val="dk1"/>
                </a:solidFill>
                <a:latin typeface="Calibri"/>
                <a:ea typeface="Calibri"/>
                <a:cs typeface="Calibri"/>
                <a:sym typeface="Calibri"/>
              </a:rPr>
              <a:t>Describe the behavior of the Autopilot Engaged (</a:t>
            </a:r>
            <a:r>
              <a:rPr lang="en-US" sz="2600" b="1" i="0" u="none" strike="noStrike" cap="none">
                <a:solidFill>
                  <a:srgbClr val="7030A0"/>
                </a:solidFill>
                <a:latin typeface="Courier New"/>
                <a:ea typeface="Courier New"/>
                <a:cs typeface="Courier New"/>
                <a:sym typeface="Courier New"/>
              </a:rPr>
              <a:t>AE</a:t>
            </a:r>
            <a:r>
              <a:rPr lang="en-US" sz="2600" b="1" i="0" u="none" strike="noStrike" cap="none">
                <a:solidFill>
                  <a:schemeClr val="dk1"/>
                </a:solidFill>
                <a:latin typeface="Calibri"/>
                <a:ea typeface="Calibri"/>
                <a:cs typeface="Calibri"/>
                <a:sym typeface="Calibri"/>
              </a:rPr>
              <a:t>) output between 1ms to 6ms.</a:t>
            </a:r>
            <a:endParaRPr/>
          </a:p>
        </p:txBody>
      </p:sp>
      <p:sp>
        <p:nvSpPr>
          <p:cNvPr id="296" name="Google Shape;296;p3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16</a:t>
            </a:fld>
            <a:endParaRPr/>
          </a:p>
        </p:txBody>
      </p:sp>
      <p:grpSp>
        <p:nvGrpSpPr>
          <p:cNvPr id="297" name="Google Shape;297;p37"/>
          <p:cNvGrpSpPr/>
          <p:nvPr/>
        </p:nvGrpSpPr>
        <p:grpSpPr>
          <a:xfrm>
            <a:off x="4465320" y="1674743"/>
            <a:ext cx="4738031" cy="1114224"/>
            <a:chOff x="438515" y="1097534"/>
            <a:chExt cx="8388673" cy="1972732"/>
          </a:xfrm>
        </p:grpSpPr>
        <p:sp>
          <p:nvSpPr>
            <p:cNvPr id="298" name="Google Shape;298;p37"/>
            <p:cNvSpPr txBox="1"/>
            <p:nvPr/>
          </p:nvSpPr>
          <p:spPr>
            <a:xfrm>
              <a:off x="438515" y="1097534"/>
              <a:ext cx="2603800" cy="40861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900" b="1" i="0" u="none" strike="noStrike" cap="none">
                  <a:solidFill>
                    <a:srgbClr val="009972"/>
                  </a:solidFill>
                  <a:latin typeface="Calibri"/>
                  <a:ea typeface="Calibri"/>
                  <a:cs typeface="Calibri"/>
                  <a:sym typeface="Calibri"/>
                </a:rPr>
                <a:t>Copilot Autopilot Request</a:t>
              </a:r>
              <a:endParaRPr sz="900" b="0" i="0" u="none" strike="noStrike" cap="none">
                <a:solidFill>
                  <a:srgbClr val="000000"/>
                </a:solidFill>
                <a:latin typeface="Arial"/>
                <a:ea typeface="Arial"/>
                <a:cs typeface="Arial"/>
                <a:sym typeface="Arial"/>
              </a:endParaRPr>
            </a:p>
          </p:txBody>
        </p:sp>
        <p:sp>
          <p:nvSpPr>
            <p:cNvPr id="299" name="Google Shape;299;p37"/>
            <p:cNvSpPr txBox="1"/>
            <p:nvPr/>
          </p:nvSpPr>
          <p:spPr>
            <a:xfrm>
              <a:off x="438515" y="2661649"/>
              <a:ext cx="2603800" cy="40861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900" b="1" i="0" u="none" strike="noStrike" cap="none">
                  <a:solidFill>
                    <a:srgbClr val="009972"/>
                  </a:solidFill>
                  <a:latin typeface="Calibri"/>
                  <a:ea typeface="Calibri"/>
                  <a:cs typeface="Calibri"/>
                  <a:sym typeface="Calibri"/>
                </a:rPr>
                <a:t>Pilot Autopilot Request</a:t>
              </a:r>
              <a:endParaRPr sz="900" b="0" i="0" u="none" strike="noStrike" cap="none">
                <a:solidFill>
                  <a:srgbClr val="000000"/>
                </a:solidFill>
                <a:latin typeface="Arial"/>
                <a:ea typeface="Arial"/>
                <a:cs typeface="Arial"/>
                <a:sym typeface="Arial"/>
              </a:endParaRPr>
            </a:p>
          </p:txBody>
        </p:sp>
        <p:sp>
          <p:nvSpPr>
            <p:cNvPr id="300" name="Google Shape;300;p37"/>
            <p:cNvSpPr txBox="1"/>
            <p:nvPr/>
          </p:nvSpPr>
          <p:spPr>
            <a:xfrm>
              <a:off x="438515" y="1890324"/>
              <a:ext cx="2603800" cy="40861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900" b="1" i="0" u="none" strike="noStrike" cap="none">
                  <a:solidFill>
                    <a:srgbClr val="009972"/>
                  </a:solidFill>
                  <a:latin typeface="Calibri"/>
                  <a:ea typeface="Calibri"/>
                  <a:cs typeface="Calibri"/>
                  <a:sym typeface="Calibri"/>
                </a:rPr>
                <a:t>Pilot Flying?</a:t>
              </a:r>
              <a:endParaRPr sz="900" b="0" i="0" u="none" strike="noStrike" cap="none">
                <a:solidFill>
                  <a:srgbClr val="000000"/>
                </a:solidFill>
                <a:latin typeface="Arial"/>
                <a:ea typeface="Arial"/>
                <a:cs typeface="Arial"/>
                <a:sym typeface="Arial"/>
              </a:endParaRPr>
            </a:p>
          </p:txBody>
        </p:sp>
        <p:sp>
          <p:nvSpPr>
            <p:cNvPr id="301" name="Google Shape;301;p37"/>
            <p:cNvSpPr txBox="1"/>
            <p:nvPr/>
          </p:nvSpPr>
          <p:spPr>
            <a:xfrm>
              <a:off x="6852127" y="1878090"/>
              <a:ext cx="1975061" cy="4086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900" b="1" i="0" u="none" strike="noStrike" cap="none">
                  <a:solidFill>
                    <a:srgbClr val="7030A0"/>
                  </a:solidFill>
                  <a:latin typeface="Calibri"/>
                  <a:ea typeface="Calibri"/>
                  <a:cs typeface="Calibri"/>
                  <a:sym typeface="Calibri"/>
                </a:rPr>
                <a:t>Autopilot Engaged</a:t>
              </a:r>
              <a:endParaRPr sz="900" b="0" i="0" u="none" strike="noStrike" cap="none">
                <a:solidFill>
                  <a:srgbClr val="000000"/>
                </a:solidFill>
                <a:latin typeface="Arial"/>
                <a:ea typeface="Arial"/>
                <a:cs typeface="Arial"/>
                <a:sym typeface="Arial"/>
              </a:endParaRPr>
            </a:p>
          </p:txBody>
        </p:sp>
        <p:pic>
          <p:nvPicPr>
            <p:cNvPr id="302" name="Google Shape;302;p37" descr="Diagram&#10;&#10;Description automatically generated"/>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graphicFrame>
        <p:nvGraphicFramePr>
          <p:cNvPr id="303" name="Google Shape;303;p37"/>
          <p:cNvGraphicFramePr/>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1</a:t>
                      </a:r>
                      <a:endParaRPr sz="1400" b="1" u="none" strike="noStrike" cap="none">
                        <a:solidFill>
                          <a:schemeClr val="dk1"/>
                        </a:solidFill>
                        <a:latin typeface="Courier New"/>
                        <a:ea typeface="Courier New"/>
                        <a:cs typeface="Courier New"/>
                        <a:sym typeface="Courier New"/>
                      </a:endParaRPr>
                    </a:p>
                  </a:txBody>
                  <a:tcPr marL="91450" marR="91450" marT="45725" marB="45725" anchor="ctr">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CEFFC"/>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solidFill>
                          <a:srgbClr val="7030A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304" name="Google Shape;304;p37"/>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305" name="Google Shape;305;p37"/>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306" name="Google Shape;306;p37"/>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307" name="Google Shape;307;p37"/>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308" name="Google Shape;308;p37"/>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309" name="Google Shape;309;p37"/>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310" name="Google Shape;310;p37"/>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8"/>
          <p:cNvSpPr txBox="1"/>
          <p:nvPr/>
        </p:nvSpPr>
        <p:spPr>
          <a:xfrm>
            <a:off x="374090" y="1486855"/>
            <a:ext cx="4449370" cy="12715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600" b="1" i="0" u="none" strike="noStrike" cap="none">
                <a:solidFill>
                  <a:schemeClr val="dk1"/>
                </a:solidFill>
                <a:latin typeface="Calibri"/>
                <a:ea typeface="Calibri"/>
                <a:cs typeface="Calibri"/>
                <a:sym typeface="Calibri"/>
              </a:rPr>
              <a:t>Describe the behavior of the Autopilot Engaged (</a:t>
            </a:r>
            <a:r>
              <a:rPr lang="en-US" sz="2600" b="1" i="0" u="none" strike="noStrike" cap="none">
                <a:solidFill>
                  <a:srgbClr val="7030A0"/>
                </a:solidFill>
                <a:latin typeface="Courier New"/>
                <a:ea typeface="Courier New"/>
                <a:cs typeface="Courier New"/>
                <a:sym typeface="Courier New"/>
              </a:rPr>
              <a:t>AE</a:t>
            </a:r>
            <a:r>
              <a:rPr lang="en-US" sz="2600" b="1" i="0" u="none" strike="noStrike" cap="none">
                <a:solidFill>
                  <a:schemeClr val="dk1"/>
                </a:solidFill>
                <a:latin typeface="Calibri"/>
                <a:ea typeface="Calibri"/>
                <a:cs typeface="Calibri"/>
                <a:sym typeface="Calibri"/>
              </a:rPr>
              <a:t>) output between 1ms to 6ms.</a:t>
            </a:r>
            <a:endParaRPr/>
          </a:p>
        </p:txBody>
      </p:sp>
      <p:sp>
        <p:nvSpPr>
          <p:cNvPr id="317" name="Google Shape;317;p38"/>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17</a:t>
            </a:fld>
            <a:endParaRPr/>
          </a:p>
        </p:txBody>
      </p:sp>
      <p:graphicFrame>
        <p:nvGraphicFramePr>
          <p:cNvPr id="318" name="Google Shape;318;p38"/>
          <p:cNvGraphicFramePr/>
          <p:nvPr/>
        </p:nvGraphicFramePr>
        <p:xfrm>
          <a:off x="1066799" y="3204363"/>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7030A0"/>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7030A0"/>
                      </a:solidFill>
                      <a:prstDash val="solid"/>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7030A0"/>
                      </a:solidFill>
                      <a:prstDash val="solid"/>
                      <a:round/>
                      <a:headEnd type="none" w="sm" len="sm"/>
                      <a:tailEnd type="none" w="sm" len="sm"/>
                    </a:lnL>
                    <a:lnR w="38100" cap="flat" cmpd="sng">
                      <a:solidFill>
                        <a:srgbClr val="7030A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rgbClr val="7030A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extLst>
                  <a:ext uri="{0D108BD9-81ED-4DB2-BD59-A6C34878D82A}">
                    <a16:rowId xmlns:a16="http://schemas.microsoft.com/office/drawing/2014/main" val="10012"/>
                  </a:ext>
                </a:extLst>
              </a:tr>
            </a:tbl>
          </a:graphicData>
        </a:graphic>
      </p:graphicFrame>
      <p:sp>
        <p:nvSpPr>
          <p:cNvPr id="319" name="Google Shape;319;p38"/>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320" name="Google Shape;320;p38"/>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321" name="Google Shape;321;p38"/>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322" name="Google Shape;322;p38"/>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323" name="Google Shape;323;p38"/>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324" name="Google Shape;324;p38"/>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325" name="Google Shape;325;p38"/>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grpSp>
        <p:nvGrpSpPr>
          <p:cNvPr id="326" name="Google Shape;326;p38"/>
          <p:cNvGrpSpPr/>
          <p:nvPr/>
        </p:nvGrpSpPr>
        <p:grpSpPr>
          <a:xfrm>
            <a:off x="4465320" y="1674743"/>
            <a:ext cx="4738031" cy="1114224"/>
            <a:chOff x="438515" y="1097534"/>
            <a:chExt cx="8388673" cy="1972732"/>
          </a:xfrm>
        </p:grpSpPr>
        <p:sp>
          <p:nvSpPr>
            <p:cNvPr id="327" name="Google Shape;327;p38"/>
            <p:cNvSpPr txBox="1"/>
            <p:nvPr/>
          </p:nvSpPr>
          <p:spPr>
            <a:xfrm>
              <a:off x="438515" y="1097534"/>
              <a:ext cx="2603800" cy="40861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900" b="1" i="0" u="none" strike="noStrike" cap="none">
                  <a:solidFill>
                    <a:srgbClr val="009972"/>
                  </a:solidFill>
                  <a:latin typeface="Calibri"/>
                  <a:ea typeface="Calibri"/>
                  <a:cs typeface="Calibri"/>
                  <a:sym typeface="Calibri"/>
                </a:rPr>
                <a:t>Copilot Autopilot Request</a:t>
              </a:r>
              <a:endParaRPr sz="900" b="0" i="0" u="none" strike="noStrike" cap="none">
                <a:solidFill>
                  <a:srgbClr val="000000"/>
                </a:solidFill>
                <a:latin typeface="Arial"/>
                <a:ea typeface="Arial"/>
                <a:cs typeface="Arial"/>
                <a:sym typeface="Arial"/>
              </a:endParaRPr>
            </a:p>
          </p:txBody>
        </p:sp>
        <p:sp>
          <p:nvSpPr>
            <p:cNvPr id="328" name="Google Shape;328;p38"/>
            <p:cNvSpPr txBox="1"/>
            <p:nvPr/>
          </p:nvSpPr>
          <p:spPr>
            <a:xfrm>
              <a:off x="438515" y="2661649"/>
              <a:ext cx="2603800" cy="40861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900" b="1" i="0" u="none" strike="noStrike" cap="none">
                  <a:solidFill>
                    <a:srgbClr val="009972"/>
                  </a:solidFill>
                  <a:latin typeface="Calibri"/>
                  <a:ea typeface="Calibri"/>
                  <a:cs typeface="Calibri"/>
                  <a:sym typeface="Calibri"/>
                </a:rPr>
                <a:t>Pilot Autopilot Request</a:t>
              </a:r>
              <a:endParaRPr sz="900" b="0" i="0" u="none" strike="noStrike" cap="none">
                <a:solidFill>
                  <a:srgbClr val="000000"/>
                </a:solidFill>
                <a:latin typeface="Arial"/>
                <a:ea typeface="Arial"/>
                <a:cs typeface="Arial"/>
                <a:sym typeface="Arial"/>
              </a:endParaRPr>
            </a:p>
          </p:txBody>
        </p:sp>
        <p:sp>
          <p:nvSpPr>
            <p:cNvPr id="329" name="Google Shape;329;p38"/>
            <p:cNvSpPr txBox="1"/>
            <p:nvPr/>
          </p:nvSpPr>
          <p:spPr>
            <a:xfrm>
              <a:off x="438515" y="1890324"/>
              <a:ext cx="2603800" cy="40861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900" b="1" i="0" u="none" strike="noStrike" cap="none">
                  <a:solidFill>
                    <a:srgbClr val="009972"/>
                  </a:solidFill>
                  <a:latin typeface="Calibri"/>
                  <a:ea typeface="Calibri"/>
                  <a:cs typeface="Calibri"/>
                  <a:sym typeface="Calibri"/>
                </a:rPr>
                <a:t>Pilot Flying?</a:t>
              </a:r>
              <a:endParaRPr sz="900" b="0" i="0" u="none" strike="noStrike" cap="none">
                <a:solidFill>
                  <a:srgbClr val="000000"/>
                </a:solidFill>
                <a:latin typeface="Arial"/>
                <a:ea typeface="Arial"/>
                <a:cs typeface="Arial"/>
                <a:sym typeface="Arial"/>
              </a:endParaRPr>
            </a:p>
          </p:txBody>
        </p:sp>
        <p:sp>
          <p:nvSpPr>
            <p:cNvPr id="330" name="Google Shape;330;p38"/>
            <p:cNvSpPr txBox="1"/>
            <p:nvPr/>
          </p:nvSpPr>
          <p:spPr>
            <a:xfrm>
              <a:off x="6852127" y="1878090"/>
              <a:ext cx="1975061" cy="4086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900" b="1" i="0" u="none" strike="noStrike" cap="none">
                  <a:solidFill>
                    <a:srgbClr val="7030A0"/>
                  </a:solidFill>
                  <a:latin typeface="Calibri"/>
                  <a:ea typeface="Calibri"/>
                  <a:cs typeface="Calibri"/>
                  <a:sym typeface="Calibri"/>
                </a:rPr>
                <a:t>Autopilot Engaged</a:t>
              </a:r>
              <a:endParaRPr sz="900" b="0" i="0" u="none" strike="noStrike" cap="none">
                <a:solidFill>
                  <a:srgbClr val="000000"/>
                </a:solidFill>
                <a:latin typeface="Arial"/>
                <a:ea typeface="Arial"/>
                <a:cs typeface="Arial"/>
                <a:sym typeface="Arial"/>
              </a:endParaRPr>
            </a:p>
          </p:txBody>
        </p:sp>
        <p:pic>
          <p:nvPicPr>
            <p:cNvPr id="331" name="Google Shape;331;p38" descr="Diagram&#10;&#10;Description automatically generated"/>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337" name="Google Shape;337;p3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18</a:t>
            </a:fld>
            <a:endParaRPr/>
          </a:p>
        </p:txBody>
      </p:sp>
      <p:grpSp>
        <p:nvGrpSpPr>
          <p:cNvPr id="338" name="Google Shape;338;p39"/>
          <p:cNvGrpSpPr/>
          <p:nvPr/>
        </p:nvGrpSpPr>
        <p:grpSpPr>
          <a:xfrm>
            <a:off x="627390" y="1150050"/>
            <a:ext cx="8066116" cy="1871891"/>
            <a:chOff x="627390" y="1440669"/>
            <a:chExt cx="8066116" cy="1871891"/>
          </a:xfrm>
        </p:grpSpPr>
        <p:sp>
          <p:nvSpPr>
            <p:cNvPr id="339" name="Google Shape;339;p39"/>
            <p:cNvSpPr txBox="1"/>
            <p:nvPr/>
          </p:nvSpPr>
          <p:spPr>
            <a:xfrm>
              <a:off x="627390" y="1440669"/>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Copilot Autopilot Request</a:t>
              </a:r>
              <a:endParaRPr sz="1400" b="0" i="0" u="none" strike="noStrike" cap="none">
                <a:solidFill>
                  <a:srgbClr val="000000"/>
                </a:solidFill>
                <a:latin typeface="Arial"/>
                <a:ea typeface="Arial"/>
                <a:cs typeface="Arial"/>
                <a:sym typeface="Arial"/>
              </a:endParaRPr>
            </a:p>
          </p:txBody>
        </p:sp>
        <p:sp>
          <p:nvSpPr>
            <p:cNvPr id="340" name="Google Shape;340;p39"/>
            <p:cNvSpPr txBox="1"/>
            <p:nvPr/>
          </p:nvSpPr>
          <p:spPr>
            <a:xfrm>
              <a:off x="627390" y="3004783"/>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Autopilot Request</a:t>
              </a:r>
              <a:endParaRPr sz="1400" b="0" i="0" u="none" strike="noStrike" cap="none">
                <a:solidFill>
                  <a:srgbClr val="000000"/>
                </a:solidFill>
                <a:latin typeface="Arial"/>
                <a:ea typeface="Arial"/>
                <a:cs typeface="Arial"/>
                <a:sym typeface="Arial"/>
              </a:endParaRPr>
            </a:p>
          </p:txBody>
        </p:sp>
        <p:sp>
          <p:nvSpPr>
            <p:cNvPr id="341" name="Google Shape;341;p39"/>
            <p:cNvSpPr txBox="1"/>
            <p:nvPr/>
          </p:nvSpPr>
          <p:spPr>
            <a:xfrm>
              <a:off x="627390" y="2233459"/>
              <a:ext cx="2249703"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Flying?</a:t>
              </a:r>
              <a:endParaRPr sz="1400" b="0" i="0" u="none" strike="noStrike" cap="none">
                <a:solidFill>
                  <a:srgbClr val="000000"/>
                </a:solidFill>
                <a:latin typeface="Arial"/>
                <a:ea typeface="Arial"/>
                <a:cs typeface="Arial"/>
                <a:sym typeface="Arial"/>
              </a:endParaRPr>
            </a:p>
          </p:txBody>
        </p:sp>
        <p:sp>
          <p:nvSpPr>
            <p:cNvPr id="342" name="Google Shape;342;p39"/>
            <p:cNvSpPr txBox="1"/>
            <p:nvPr/>
          </p:nvSpPr>
          <p:spPr>
            <a:xfrm>
              <a:off x="6987038" y="2207734"/>
              <a:ext cx="17064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030A0"/>
                  </a:solidFill>
                  <a:latin typeface="Calibri"/>
                  <a:ea typeface="Calibri"/>
                  <a:cs typeface="Calibri"/>
                  <a:sym typeface="Calibri"/>
                </a:rPr>
                <a:t>Autopilot Engaged</a:t>
              </a:r>
              <a:endParaRPr sz="1400" b="0" i="0" u="none" strike="noStrike" cap="none">
                <a:solidFill>
                  <a:srgbClr val="000000"/>
                </a:solidFill>
                <a:latin typeface="Arial"/>
                <a:ea typeface="Arial"/>
                <a:cs typeface="Arial"/>
                <a:sym typeface="Arial"/>
              </a:endParaRPr>
            </a:p>
          </p:txBody>
        </p:sp>
        <p:pic>
          <p:nvPicPr>
            <p:cNvPr id="343" name="Google Shape;343;p39" descr="Diagram&#10;&#10;Description automatically generated"/>
            <p:cNvPicPr preferRelativeResize="0"/>
            <p:nvPr/>
          </p:nvPicPr>
          <p:blipFill rotWithShape="1">
            <a:blip r:embed="rId3">
              <a:alphaModFix/>
            </a:blip>
            <a:srcRect/>
            <a:stretch/>
          </p:blipFill>
          <p:spPr>
            <a:xfrm>
              <a:off x="2877749" y="1480508"/>
              <a:ext cx="4109289" cy="1792213"/>
            </a:xfrm>
            <a:prstGeom prst="rect">
              <a:avLst/>
            </a:prstGeom>
            <a:noFill/>
            <a:ln>
              <a:noFill/>
            </a:ln>
          </p:spPr>
        </p:pic>
        <p:cxnSp>
          <p:nvCxnSpPr>
            <p:cNvPr id="344" name="Google Shape;344;p39"/>
            <p:cNvCxnSpPr/>
            <p:nvPr/>
          </p:nvCxnSpPr>
          <p:spPr>
            <a:xfrm rot="10800000">
              <a:off x="4111625" y="2118505"/>
              <a:ext cx="492125" cy="0"/>
            </a:xfrm>
            <a:prstGeom prst="straightConnector1">
              <a:avLst/>
            </a:prstGeom>
            <a:noFill/>
            <a:ln w="38100" cap="flat" cmpd="sng">
              <a:solidFill>
                <a:srgbClr val="FF0000"/>
              </a:solidFill>
              <a:prstDash val="solid"/>
              <a:round/>
              <a:headEnd type="none" w="sm" len="sm"/>
              <a:tailEnd type="none" w="sm" len="sm"/>
            </a:ln>
          </p:spPr>
        </p:cxnSp>
        <p:cxnSp>
          <p:nvCxnSpPr>
            <p:cNvPr id="345" name="Google Shape;345;p39"/>
            <p:cNvCxnSpPr/>
            <p:nvPr/>
          </p:nvCxnSpPr>
          <p:spPr>
            <a:xfrm flipH="1">
              <a:off x="3308350" y="2117193"/>
              <a:ext cx="401161" cy="1312"/>
            </a:xfrm>
            <a:prstGeom prst="straightConnector1">
              <a:avLst/>
            </a:prstGeom>
            <a:noFill/>
            <a:ln w="38100" cap="flat" cmpd="sng">
              <a:solidFill>
                <a:srgbClr val="FF0000"/>
              </a:solidFill>
              <a:prstDash val="solid"/>
              <a:round/>
              <a:headEnd type="none" w="sm" len="sm"/>
              <a:tailEnd type="none" w="sm" len="sm"/>
            </a:ln>
          </p:spPr>
        </p:cxnSp>
        <p:cxnSp>
          <p:nvCxnSpPr>
            <p:cNvPr id="346" name="Google Shape;346;p39"/>
            <p:cNvCxnSpPr/>
            <p:nvPr/>
          </p:nvCxnSpPr>
          <p:spPr>
            <a:xfrm rot="10800000">
              <a:off x="2919423" y="2375056"/>
              <a:ext cx="395700" cy="0"/>
            </a:xfrm>
            <a:prstGeom prst="straightConnector1">
              <a:avLst/>
            </a:prstGeom>
            <a:noFill/>
            <a:ln w="38100" cap="flat" cmpd="sng">
              <a:solidFill>
                <a:srgbClr val="FF0000"/>
              </a:solidFill>
              <a:prstDash val="solid"/>
              <a:round/>
              <a:headEnd type="none" w="sm" len="sm"/>
              <a:tailEnd type="none" w="sm" len="sm"/>
            </a:ln>
          </p:spPr>
        </p:cxnSp>
        <p:cxnSp>
          <p:nvCxnSpPr>
            <p:cNvPr id="347" name="Google Shape;347;p39"/>
            <p:cNvCxnSpPr/>
            <p:nvPr/>
          </p:nvCxnSpPr>
          <p:spPr>
            <a:xfrm rot="10800000">
              <a:off x="6654724" y="2375824"/>
              <a:ext cx="303286" cy="1559"/>
            </a:xfrm>
            <a:prstGeom prst="straightConnector1">
              <a:avLst/>
            </a:prstGeom>
            <a:noFill/>
            <a:ln w="38100" cap="flat" cmpd="sng">
              <a:solidFill>
                <a:srgbClr val="FF0000"/>
              </a:solidFill>
              <a:prstDash val="solid"/>
              <a:round/>
              <a:headEnd type="none" w="sm" len="sm"/>
              <a:tailEnd type="none" w="sm" len="sm"/>
            </a:ln>
          </p:spPr>
        </p:cxnSp>
        <p:cxnSp>
          <p:nvCxnSpPr>
            <p:cNvPr id="348" name="Google Shape;348;p39"/>
            <p:cNvCxnSpPr/>
            <p:nvPr/>
          </p:nvCxnSpPr>
          <p:spPr>
            <a:xfrm>
              <a:off x="5254625" y="1862932"/>
              <a:ext cx="774600" cy="254400"/>
            </a:xfrm>
            <a:prstGeom prst="bentConnector3">
              <a:avLst>
                <a:gd name="adj1" fmla="val 48776"/>
              </a:avLst>
            </a:prstGeom>
            <a:noFill/>
            <a:ln w="38100" cap="flat" cmpd="sng">
              <a:solidFill>
                <a:srgbClr val="FF0000"/>
              </a:solidFill>
              <a:prstDash val="solid"/>
              <a:round/>
              <a:headEnd type="none" w="sm" len="sm"/>
              <a:tailEnd type="none" w="sm" len="sm"/>
            </a:ln>
          </p:spPr>
        </p:cxnSp>
        <p:cxnSp>
          <p:nvCxnSpPr>
            <p:cNvPr id="349" name="Google Shape;349;p39"/>
            <p:cNvCxnSpPr/>
            <p:nvPr/>
          </p:nvCxnSpPr>
          <p:spPr>
            <a:xfrm rot="10800000">
              <a:off x="3324415" y="2120368"/>
              <a:ext cx="0" cy="273309"/>
            </a:xfrm>
            <a:prstGeom prst="straightConnector1">
              <a:avLst/>
            </a:prstGeom>
            <a:noFill/>
            <a:ln w="38100" cap="flat" cmpd="sng">
              <a:solidFill>
                <a:srgbClr val="FF0000"/>
              </a:solidFill>
              <a:prstDash val="solid"/>
              <a:round/>
              <a:headEnd type="none" w="sm" len="sm"/>
              <a:tailEnd type="none" w="sm" len="sm"/>
            </a:ln>
          </p:spPr>
        </p:cxnSp>
        <p:sp>
          <p:nvSpPr>
            <p:cNvPr id="350" name="Google Shape;350;p39"/>
            <p:cNvSpPr txBox="1"/>
            <p:nvPr/>
          </p:nvSpPr>
          <p:spPr>
            <a:xfrm>
              <a:off x="5994444" y="1565911"/>
              <a:ext cx="1245030" cy="3130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F0000"/>
                  </a:solidFill>
                  <a:latin typeface="Calibri"/>
                  <a:ea typeface="Calibri"/>
                  <a:cs typeface="Calibri"/>
                  <a:sym typeface="Calibri"/>
                </a:rPr>
                <a:t>Critical Path</a:t>
              </a:r>
              <a:endParaRPr sz="1400" b="0" i="0" u="none" strike="noStrike" cap="none">
                <a:solidFill>
                  <a:srgbClr val="000000"/>
                </a:solidFill>
                <a:latin typeface="Arial"/>
                <a:ea typeface="Arial"/>
                <a:cs typeface="Arial"/>
                <a:sym typeface="Arial"/>
              </a:endParaRPr>
            </a:p>
          </p:txBody>
        </p:sp>
        <p:sp>
          <p:nvSpPr>
            <p:cNvPr id="351" name="Google Shape;351;p39"/>
            <p:cNvSpPr/>
            <p:nvPr/>
          </p:nvSpPr>
          <p:spPr>
            <a:xfrm>
              <a:off x="5917657" y="1506657"/>
              <a:ext cx="1435686" cy="410009"/>
            </a:xfrm>
            <a:prstGeom prst="wedgeRectCallout">
              <a:avLst>
                <a:gd name="adj1" fmla="val -75705"/>
                <a:gd name="adj2" fmla="val 38482"/>
              </a:avLst>
            </a:prstGeom>
            <a:solidFill>
              <a:srgbClr val="FF0000">
                <a:alpha val="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aphicFrame>
        <p:nvGraphicFramePr>
          <p:cNvPr id="352" name="Google Shape;352;p39"/>
          <p:cNvGraphicFramePr/>
          <p:nvPr/>
        </p:nvGraphicFramePr>
        <p:xfrm>
          <a:off x="1066799" y="3204363"/>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7030A0"/>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7030A0"/>
                      </a:solidFill>
                      <a:prstDash val="solid"/>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7030A0"/>
                      </a:solidFill>
                      <a:prstDash val="solid"/>
                      <a:round/>
                      <a:headEnd type="none" w="sm" len="sm"/>
                      <a:tailEnd type="none" w="sm" len="sm"/>
                    </a:lnL>
                    <a:lnR w="38100" cap="flat" cmpd="sng">
                      <a:solidFill>
                        <a:srgbClr val="7030A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rgbClr val="7030A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extLst>
                  <a:ext uri="{0D108BD9-81ED-4DB2-BD59-A6C34878D82A}">
                    <a16:rowId xmlns:a16="http://schemas.microsoft.com/office/drawing/2014/main" val="10012"/>
                  </a:ext>
                </a:extLst>
              </a:tr>
            </a:tbl>
          </a:graphicData>
        </a:graphic>
      </p:graphicFrame>
      <p:sp>
        <p:nvSpPr>
          <p:cNvPr id="353" name="Google Shape;353;p39"/>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354" name="Google Shape;354;p39"/>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355" name="Google Shape;355;p39"/>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356" name="Google Shape;356;p39"/>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357" name="Google Shape;357;p39"/>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358" name="Google Shape;358;p39"/>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359" name="Google Shape;359;p39"/>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Combinational vs. Sequential Logic</a:t>
            </a:r>
            <a:endParaRPr/>
          </a:p>
        </p:txBody>
      </p:sp>
      <p:sp>
        <p:nvSpPr>
          <p:cNvPr id="158" name="Google Shape;158;p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So far, we have ignored “time” in our circuits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Our chips used </a:t>
            </a:r>
            <a:r>
              <a:rPr lang="en-US" b="1" dirty="0"/>
              <a:t>combinational logic</a:t>
            </a:r>
            <a:endParaRPr dirty="0"/>
          </a:p>
          <a:p>
            <a:pPr marL="640080" lvl="1" indent="-283464" algn="l" rtl="0">
              <a:lnSpc>
                <a:spcPct val="110000"/>
              </a:lnSpc>
              <a:spcBef>
                <a:spcPts val="24"/>
              </a:spcBef>
              <a:spcAft>
                <a:spcPts val="0"/>
              </a:spcAft>
              <a:buSzPts val="2420"/>
              <a:buChar char="▪"/>
            </a:pPr>
            <a:r>
              <a:rPr lang="en-US" dirty="0"/>
              <a:t>When given inputs, the chip computes its output instantaneously</a:t>
            </a:r>
            <a:endParaRPr dirty="0"/>
          </a:p>
          <a:p>
            <a:pPr marL="640080" lvl="1" indent="-283464" algn="l" rtl="0">
              <a:lnSpc>
                <a:spcPct val="110000"/>
              </a:lnSpc>
              <a:spcBef>
                <a:spcPts val="24"/>
              </a:spcBef>
              <a:spcAft>
                <a:spcPts val="0"/>
              </a:spcAft>
              <a:buSzPts val="2420"/>
              <a:buChar char="▪"/>
            </a:pPr>
            <a:r>
              <a:rPr lang="en-US" dirty="0"/>
              <a:t>The output is a function of the current inputs, with no memory of previous events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Today, we’ll start exploring what happens when we consider time, ultimately building to </a:t>
            </a:r>
            <a:r>
              <a:rPr lang="en-US" b="1" dirty="0"/>
              <a:t>sequential logic</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59" name="Google Shape;159;p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51" name="Google Shape;51;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Bloom’s Taxonomy</a:t>
            </a:r>
            <a:endParaRPr b="1" dirty="0">
              <a:solidFill>
                <a:srgbClr val="4B2A85"/>
              </a:solidFill>
            </a:endParaRPr>
          </a:p>
          <a:p>
            <a:pPr marL="640080" lvl="1" indent="-283464" algn="l" rtl="0">
              <a:lnSpc>
                <a:spcPct val="110000"/>
              </a:lnSpc>
              <a:spcBef>
                <a:spcPts val="24"/>
              </a:spcBef>
              <a:spcAft>
                <a:spcPts val="0"/>
              </a:spcAft>
              <a:buSzPts val="2420"/>
              <a:buChar char="▪"/>
            </a:pPr>
            <a:r>
              <a:rPr lang="en-US" b="1" dirty="0">
                <a:solidFill>
                  <a:srgbClr val="4B2A85"/>
                </a:solidFill>
              </a:rPr>
              <a:t>Applying Higher Levels of Cognition to Learning</a:t>
            </a:r>
          </a:p>
          <a:p>
            <a:pPr marL="640080" lvl="1" indent="-283464" algn="l" rtl="0">
              <a:lnSpc>
                <a:spcPct val="110000"/>
              </a:lnSpc>
              <a:spcBef>
                <a:spcPts val="24"/>
              </a:spcBef>
              <a:spcAft>
                <a:spcPts val="0"/>
              </a:spcAft>
              <a:buSzPts val="2420"/>
              <a:buChar char="▪"/>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Introduction to Sequential Logic</a:t>
            </a:r>
          </a:p>
          <a:p>
            <a:pPr marL="640080" lvl="1" indent="-283464"/>
            <a:r>
              <a:rPr lang="en-US" dirty="0">
                <a:solidFill>
                  <a:schemeClr val="tx1"/>
                </a:solidFill>
              </a:rPr>
              <a:t>The Problem with Combinational Logic</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Representing Time in Hardware</a:t>
            </a:r>
          </a:p>
          <a:p>
            <a:pPr marL="640080" lvl="1" indent="-283464" algn="l" rtl="0">
              <a:lnSpc>
                <a:spcPct val="110000"/>
              </a:lnSpc>
              <a:spcBef>
                <a:spcPts val="24"/>
              </a:spcBef>
              <a:spcAft>
                <a:spcPts val="0"/>
              </a:spcAft>
              <a:buSzPts val="2420"/>
              <a:buChar char="▪"/>
            </a:pPr>
            <a:r>
              <a:rPr lang="en-US" dirty="0">
                <a:solidFill>
                  <a:schemeClr val="tx1"/>
                </a:solidFill>
              </a:rPr>
              <a:t>Clock Signals and Units of Time in Hardware</a:t>
            </a:r>
          </a:p>
          <a:p>
            <a:pPr marL="640080" lvl="1" indent="-129794" algn="l" rtl="0">
              <a:lnSpc>
                <a:spcPct val="110000"/>
              </a:lnSpc>
              <a:spcBef>
                <a:spcPts val="24"/>
              </a:spcBef>
              <a:spcAft>
                <a:spcPts val="0"/>
              </a:spcAft>
              <a:buSzPts val="2420"/>
              <a:buNone/>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The Data Flip-Flop (DFF)</a:t>
            </a:r>
            <a:endParaRPr dirty="0">
              <a:solidFill>
                <a:schemeClr val="tx1"/>
              </a:solidFill>
            </a:endParaRPr>
          </a:p>
          <a:p>
            <a:pPr marL="640080" lvl="1" indent="-283464" algn="l" rtl="0">
              <a:lnSpc>
                <a:spcPct val="110000"/>
              </a:lnSpc>
              <a:spcBef>
                <a:spcPts val="24"/>
              </a:spcBef>
              <a:spcAft>
                <a:spcPts val="0"/>
              </a:spcAft>
              <a:buSzPts val="2420"/>
              <a:buChar char="▪"/>
            </a:pPr>
            <a:r>
              <a:rPr lang="en-US" dirty="0">
                <a:solidFill>
                  <a:schemeClr val="tx1"/>
                </a:solidFill>
              </a:rPr>
              <a:t>Implementation and Examples</a:t>
            </a:r>
            <a:endParaRPr dirty="0">
              <a:solidFill>
                <a:schemeClr val="tx1"/>
              </a:solidFill>
            </a:endParaRPr>
          </a:p>
        </p:txBody>
      </p:sp>
      <p:sp>
        <p:nvSpPr>
          <p:cNvPr id="52" name="Google Shape;52;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What is Sequential Logic?</a:t>
            </a:r>
            <a:endParaRPr dirty="0"/>
          </a:p>
        </p:txBody>
      </p:sp>
      <p:sp>
        <p:nvSpPr>
          <p:cNvPr id="158" name="Google Shape;158;p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Sequential logic incorporates time in hardware</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Output depends on present value of its input signals </a:t>
            </a:r>
            <a:r>
              <a:rPr lang="en-US" i="1" dirty="0"/>
              <a:t>and</a:t>
            </a:r>
            <a:r>
              <a:rPr lang="en-US" dirty="0"/>
              <a:t> a sequence of past inputs</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Sequential logic resolves the problem introduced with combinational logic</a:t>
            </a:r>
          </a:p>
          <a:p>
            <a:pPr marL="640080" lvl="1" indent="-283464" algn="l" rtl="0">
              <a:lnSpc>
                <a:spcPct val="110000"/>
              </a:lnSpc>
              <a:spcBef>
                <a:spcPts val="24"/>
              </a:spcBef>
              <a:spcAft>
                <a:spcPts val="0"/>
              </a:spcAft>
              <a:buSzPts val="2420"/>
              <a:buChar char="▪"/>
            </a:pPr>
            <a:r>
              <a:rPr lang="en-US" dirty="0"/>
              <a:t>Does so by adding a </a:t>
            </a:r>
            <a:r>
              <a:rPr lang="en-US" b="1" dirty="0"/>
              <a:t>delay</a:t>
            </a:r>
            <a:r>
              <a:rPr lang="en-US" dirty="0"/>
              <a:t> for the entire circuit before evaluating the result</a:t>
            </a:r>
          </a:p>
          <a:p>
            <a:pPr marL="640080" lvl="1" indent="-283464" algn="l" rtl="0">
              <a:lnSpc>
                <a:spcPct val="110000"/>
              </a:lnSpc>
              <a:spcBef>
                <a:spcPts val="24"/>
              </a:spcBef>
              <a:spcAft>
                <a:spcPts val="0"/>
              </a:spcAft>
              <a:buSzPts val="2420"/>
              <a:buChar char="▪"/>
            </a:pPr>
            <a:r>
              <a:rPr lang="en-US" dirty="0"/>
              <a:t>All the circuits will be evaluated between one </a:t>
            </a:r>
            <a:r>
              <a:rPr lang="en-US" b="1" dirty="0"/>
              <a:t>clock cycle </a:t>
            </a:r>
            <a:r>
              <a:rPr lang="en-US" dirty="0"/>
              <a:t>and the output will be evaluated at the end of the clock cycle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59" name="Google Shape;159;p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20</a:t>
            </a:fld>
            <a:endParaRPr/>
          </a:p>
        </p:txBody>
      </p:sp>
    </p:spTree>
    <p:extLst>
      <p:ext uri="{BB962C8B-B14F-4D97-AF65-F5344CB8AC3E}">
        <p14:creationId xmlns:p14="http://schemas.microsoft.com/office/powerpoint/2010/main" val="201452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Combinational vs. Sequential Abstraction</a:t>
            </a:r>
            <a:endParaRPr/>
          </a:p>
        </p:txBody>
      </p:sp>
      <p:sp>
        <p:nvSpPr>
          <p:cNvPr id="536" name="Google Shape;536;p6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21</a:t>
            </a:fld>
            <a:endParaRPr/>
          </a:p>
        </p:txBody>
      </p:sp>
      <p:graphicFrame>
        <p:nvGraphicFramePr>
          <p:cNvPr id="537" name="Google Shape;537;p63"/>
          <p:cNvGraphicFramePr/>
          <p:nvPr/>
        </p:nvGraphicFramePr>
        <p:xfrm>
          <a:off x="1683133" y="1395982"/>
          <a:ext cx="6581000" cy="475452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538" name="Google Shape;538;p63"/>
          <p:cNvSpPr txBox="1"/>
          <p:nvPr/>
        </p:nvSpPr>
        <p:spPr>
          <a:xfrm>
            <a:off x="362645" y="1785606"/>
            <a:ext cx="1074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539" name="Google Shape;539;p63"/>
          <p:cNvSpPr txBox="1"/>
          <p:nvPr/>
        </p:nvSpPr>
        <p:spPr>
          <a:xfrm>
            <a:off x="1359794" y="2162582"/>
            <a:ext cx="328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Arial"/>
              <a:ea typeface="Arial"/>
              <a:cs typeface="Arial"/>
              <a:sym typeface="Arial"/>
            </a:endParaRPr>
          </a:p>
        </p:txBody>
      </p:sp>
      <p:sp>
        <p:nvSpPr>
          <p:cNvPr id="540" name="Google Shape;540;p63"/>
          <p:cNvSpPr txBox="1"/>
          <p:nvPr/>
        </p:nvSpPr>
        <p:spPr>
          <a:xfrm>
            <a:off x="1354351" y="1750990"/>
            <a:ext cx="328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Arial"/>
              <a:ea typeface="Arial"/>
              <a:cs typeface="Arial"/>
              <a:sym typeface="Arial"/>
            </a:endParaRPr>
          </a:p>
        </p:txBody>
      </p:sp>
      <p:sp>
        <p:nvSpPr>
          <p:cNvPr id="541" name="Google Shape;541;p63"/>
          <p:cNvSpPr txBox="1"/>
          <p:nvPr/>
        </p:nvSpPr>
        <p:spPr>
          <a:xfrm>
            <a:off x="608679" y="3502837"/>
            <a:ext cx="10746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Arial"/>
              <a:ea typeface="Arial"/>
              <a:cs typeface="Arial"/>
              <a:sym typeface="Arial"/>
            </a:endParaRPr>
          </a:p>
        </p:txBody>
      </p:sp>
      <p:sp>
        <p:nvSpPr>
          <p:cNvPr id="542" name="Google Shape;542;p63"/>
          <p:cNvSpPr txBox="1"/>
          <p:nvPr/>
        </p:nvSpPr>
        <p:spPr>
          <a:xfrm>
            <a:off x="608679" y="4053289"/>
            <a:ext cx="10746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Arial"/>
              <a:ea typeface="Arial"/>
              <a:cs typeface="Arial"/>
              <a:sym typeface="Arial"/>
            </a:endParaRPr>
          </a:p>
        </p:txBody>
      </p:sp>
      <p:sp>
        <p:nvSpPr>
          <p:cNvPr id="543" name="Google Shape;543;p63"/>
          <p:cNvSpPr txBox="1"/>
          <p:nvPr/>
        </p:nvSpPr>
        <p:spPr>
          <a:xfrm>
            <a:off x="3298329" y="6414168"/>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Arial"/>
              <a:ea typeface="Arial"/>
              <a:cs typeface="Arial"/>
              <a:sym typeface="Arial"/>
            </a:endParaRPr>
          </a:p>
        </p:txBody>
      </p:sp>
      <p:sp>
        <p:nvSpPr>
          <p:cNvPr id="544" name="Google Shape;544;p63"/>
          <p:cNvSpPr txBox="1"/>
          <p:nvPr/>
        </p:nvSpPr>
        <p:spPr>
          <a:xfrm>
            <a:off x="4626386" y="6414168"/>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Arial"/>
              <a:ea typeface="Arial"/>
              <a:cs typeface="Arial"/>
              <a:sym typeface="Arial"/>
            </a:endParaRPr>
          </a:p>
        </p:txBody>
      </p:sp>
      <p:sp>
        <p:nvSpPr>
          <p:cNvPr id="545" name="Google Shape;545;p63"/>
          <p:cNvSpPr txBox="1"/>
          <p:nvPr/>
        </p:nvSpPr>
        <p:spPr>
          <a:xfrm>
            <a:off x="5939220" y="6414168"/>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Arial"/>
              <a:ea typeface="Arial"/>
              <a:cs typeface="Arial"/>
              <a:sym typeface="Arial"/>
            </a:endParaRPr>
          </a:p>
        </p:txBody>
      </p:sp>
      <p:sp>
        <p:nvSpPr>
          <p:cNvPr id="546" name="Google Shape;546;p63"/>
          <p:cNvSpPr txBox="1"/>
          <p:nvPr/>
        </p:nvSpPr>
        <p:spPr>
          <a:xfrm>
            <a:off x="7252054" y="6414168"/>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Arial"/>
              <a:ea typeface="Arial"/>
              <a:cs typeface="Arial"/>
              <a:sym typeface="Arial"/>
            </a:endParaRPr>
          </a:p>
        </p:txBody>
      </p:sp>
      <p:sp>
        <p:nvSpPr>
          <p:cNvPr id="547" name="Google Shape;547;p63"/>
          <p:cNvSpPr txBox="1"/>
          <p:nvPr/>
        </p:nvSpPr>
        <p:spPr>
          <a:xfrm>
            <a:off x="1970272" y="6415755"/>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Arial"/>
              <a:ea typeface="Arial"/>
              <a:cs typeface="Arial"/>
              <a:sym typeface="Arial"/>
            </a:endParaRPr>
          </a:p>
        </p:txBody>
      </p:sp>
      <p:sp>
        <p:nvSpPr>
          <p:cNvPr id="548" name="Google Shape;548;p63"/>
          <p:cNvSpPr txBox="1"/>
          <p:nvPr/>
        </p:nvSpPr>
        <p:spPr>
          <a:xfrm>
            <a:off x="608679" y="5112815"/>
            <a:ext cx="10746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Arial"/>
              <a:ea typeface="Arial"/>
              <a:cs typeface="Arial"/>
              <a:sym typeface="Arial"/>
            </a:endParaRPr>
          </a:p>
        </p:txBody>
      </p:sp>
      <p:sp>
        <p:nvSpPr>
          <p:cNvPr id="549" name="Google Shape;549;p63"/>
          <p:cNvSpPr txBox="1"/>
          <p:nvPr/>
        </p:nvSpPr>
        <p:spPr>
          <a:xfrm>
            <a:off x="608679" y="5663267"/>
            <a:ext cx="10746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Arial"/>
              <a:ea typeface="Arial"/>
              <a:cs typeface="Arial"/>
              <a:sym typeface="Arial"/>
            </a:endParaRPr>
          </a:p>
        </p:txBody>
      </p:sp>
      <p:sp>
        <p:nvSpPr>
          <p:cNvPr id="550" name="Google Shape;550;p63"/>
          <p:cNvSpPr txBox="1"/>
          <p:nvPr/>
        </p:nvSpPr>
        <p:spPr>
          <a:xfrm>
            <a:off x="273134" y="2904423"/>
            <a:ext cx="76683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Combinational: </a:t>
            </a:r>
            <a:r>
              <a:rPr lang="en-US" sz="2000" b="0" i="0" u="none" strike="noStrike" cap="none">
                <a:solidFill>
                  <a:schemeClr val="dk1"/>
                </a:solidFill>
                <a:latin typeface="Calibri"/>
                <a:ea typeface="Calibri"/>
                <a:cs typeface="Calibri"/>
                <a:sym typeface="Calibri"/>
              </a:rPr>
              <a:t>a function of the current inputs</a:t>
            </a:r>
            <a:endParaRPr sz="1400" b="0" i="0" u="none" strike="noStrike" cap="none">
              <a:solidFill>
                <a:srgbClr val="000000"/>
              </a:solidFill>
              <a:latin typeface="Arial"/>
              <a:ea typeface="Arial"/>
              <a:cs typeface="Arial"/>
              <a:sym typeface="Arial"/>
            </a:endParaRPr>
          </a:p>
        </p:txBody>
      </p:sp>
      <p:sp>
        <p:nvSpPr>
          <p:cNvPr id="551" name="Google Shape;551;p63"/>
          <p:cNvSpPr txBox="1"/>
          <p:nvPr/>
        </p:nvSpPr>
        <p:spPr>
          <a:xfrm>
            <a:off x="273135" y="4579866"/>
            <a:ext cx="79908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Sequential: </a:t>
            </a:r>
            <a:r>
              <a:rPr lang="en-US" sz="2000" b="0" i="0" u="none" strike="noStrike" cap="none">
                <a:solidFill>
                  <a:schemeClr val="dk1"/>
                </a:solidFill>
                <a:latin typeface="Calibri"/>
                <a:ea typeface="Calibri"/>
                <a:cs typeface="Calibri"/>
                <a:sym typeface="Calibri"/>
              </a:rPr>
              <a:t>a function of previous inputs (has “memory”)</a:t>
            </a:r>
            <a:endParaRPr sz="1400" b="0" i="0" u="none" strike="noStrike" cap="none">
              <a:solidFill>
                <a:srgbClr val="000000"/>
              </a:solidFill>
              <a:latin typeface="Arial"/>
              <a:ea typeface="Arial"/>
              <a:cs typeface="Arial"/>
              <a:sym typeface="Arial"/>
            </a:endParaRPr>
          </a:p>
        </p:txBody>
      </p:sp>
      <p:sp>
        <p:nvSpPr>
          <p:cNvPr id="552" name="Google Shape;552;p63"/>
          <p:cNvSpPr txBox="1"/>
          <p:nvPr/>
        </p:nvSpPr>
        <p:spPr>
          <a:xfrm>
            <a:off x="1992372"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a</a:t>
            </a:r>
            <a:endParaRPr sz="1400" b="0" i="0" u="none" strike="noStrike" cap="none">
              <a:solidFill>
                <a:srgbClr val="000000"/>
              </a:solidFill>
              <a:latin typeface="Arial"/>
              <a:ea typeface="Arial"/>
              <a:cs typeface="Arial"/>
              <a:sym typeface="Arial"/>
            </a:endParaRPr>
          </a:p>
        </p:txBody>
      </p:sp>
      <p:sp>
        <p:nvSpPr>
          <p:cNvPr id="553" name="Google Shape;553;p63"/>
          <p:cNvSpPr txBox="1"/>
          <p:nvPr/>
        </p:nvSpPr>
        <p:spPr>
          <a:xfrm>
            <a:off x="3369856"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b</a:t>
            </a:r>
            <a:endParaRPr sz="1400" b="0" i="0" u="none" strike="noStrike" cap="none">
              <a:solidFill>
                <a:srgbClr val="000000"/>
              </a:solidFill>
              <a:latin typeface="Arial"/>
              <a:ea typeface="Arial"/>
              <a:cs typeface="Arial"/>
              <a:sym typeface="Arial"/>
            </a:endParaRPr>
          </a:p>
        </p:txBody>
      </p:sp>
      <p:sp>
        <p:nvSpPr>
          <p:cNvPr id="554" name="Google Shape;554;p63"/>
          <p:cNvSpPr txBox="1"/>
          <p:nvPr/>
        </p:nvSpPr>
        <p:spPr>
          <a:xfrm>
            <a:off x="4634656"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c</a:t>
            </a:r>
            <a:endParaRPr sz="1400" b="0" i="0" u="none" strike="noStrike" cap="none">
              <a:solidFill>
                <a:srgbClr val="000000"/>
              </a:solidFill>
              <a:latin typeface="Arial"/>
              <a:ea typeface="Arial"/>
              <a:cs typeface="Arial"/>
              <a:sym typeface="Arial"/>
            </a:endParaRPr>
          </a:p>
        </p:txBody>
      </p:sp>
      <p:sp>
        <p:nvSpPr>
          <p:cNvPr id="555" name="Google Shape;555;p63"/>
          <p:cNvSpPr txBox="1"/>
          <p:nvPr/>
        </p:nvSpPr>
        <p:spPr>
          <a:xfrm>
            <a:off x="5939220"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d</a:t>
            </a:r>
            <a:endParaRPr sz="1400" b="0" i="0" u="none" strike="noStrike" cap="none">
              <a:solidFill>
                <a:srgbClr val="000000"/>
              </a:solidFill>
              <a:latin typeface="Arial"/>
              <a:ea typeface="Arial"/>
              <a:cs typeface="Arial"/>
              <a:sym typeface="Arial"/>
            </a:endParaRPr>
          </a:p>
        </p:txBody>
      </p:sp>
      <p:sp>
        <p:nvSpPr>
          <p:cNvPr id="556" name="Google Shape;556;p63"/>
          <p:cNvSpPr txBox="1"/>
          <p:nvPr/>
        </p:nvSpPr>
        <p:spPr>
          <a:xfrm>
            <a:off x="7263533"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e</a:t>
            </a:r>
            <a:endParaRPr sz="1400" b="0" i="0" u="none" strike="noStrike" cap="none">
              <a:solidFill>
                <a:srgbClr val="000000"/>
              </a:solidFill>
              <a:latin typeface="Arial"/>
              <a:ea typeface="Arial"/>
              <a:cs typeface="Arial"/>
              <a:sym typeface="Arial"/>
            </a:endParaRPr>
          </a:p>
        </p:txBody>
      </p:sp>
      <p:sp>
        <p:nvSpPr>
          <p:cNvPr id="557" name="Google Shape;557;p63"/>
          <p:cNvSpPr txBox="1"/>
          <p:nvPr/>
        </p:nvSpPr>
        <p:spPr>
          <a:xfrm>
            <a:off x="1992372"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f(a)</a:t>
            </a:r>
            <a:endParaRPr sz="1400" b="0" i="0" u="none" strike="noStrike" cap="none">
              <a:solidFill>
                <a:srgbClr val="000000"/>
              </a:solidFill>
              <a:latin typeface="Arial"/>
              <a:ea typeface="Arial"/>
              <a:cs typeface="Arial"/>
              <a:sym typeface="Arial"/>
            </a:endParaRPr>
          </a:p>
        </p:txBody>
      </p:sp>
      <p:sp>
        <p:nvSpPr>
          <p:cNvPr id="558" name="Google Shape;558;p63"/>
          <p:cNvSpPr txBox="1"/>
          <p:nvPr/>
        </p:nvSpPr>
        <p:spPr>
          <a:xfrm>
            <a:off x="3369856"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f(b)</a:t>
            </a:r>
            <a:endParaRPr sz="1400" b="0" i="0" u="none" strike="noStrike" cap="none">
              <a:solidFill>
                <a:srgbClr val="000000"/>
              </a:solidFill>
              <a:latin typeface="Arial"/>
              <a:ea typeface="Arial"/>
              <a:cs typeface="Arial"/>
              <a:sym typeface="Arial"/>
            </a:endParaRPr>
          </a:p>
        </p:txBody>
      </p:sp>
      <p:sp>
        <p:nvSpPr>
          <p:cNvPr id="559" name="Google Shape;559;p63"/>
          <p:cNvSpPr txBox="1"/>
          <p:nvPr/>
        </p:nvSpPr>
        <p:spPr>
          <a:xfrm>
            <a:off x="4634656"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f(c)</a:t>
            </a:r>
            <a:endParaRPr sz="1400" b="0" i="0" u="none" strike="noStrike" cap="none">
              <a:solidFill>
                <a:srgbClr val="000000"/>
              </a:solidFill>
              <a:latin typeface="Arial"/>
              <a:ea typeface="Arial"/>
              <a:cs typeface="Arial"/>
              <a:sym typeface="Arial"/>
            </a:endParaRPr>
          </a:p>
        </p:txBody>
      </p:sp>
      <p:sp>
        <p:nvSpPr>
          <p:cNvPr id="560" name="Google Shape;560;p63"/>
          <p:cNvSpPr txBox="1"/>
          <p:nvPr/>
        </p:nvSpPr>
        <p:spPr>
          <a:xfrm>
            <a:off x="5939220"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f(d)</a:t>
            </a:r>
            <a:endParaRPr sz="1400" b="0" i="0" u="none" strike="noStrike" cap="none">
              <a:solidFill>
                <a:srgbClr val="000000"/>
              </a:solidFill>
              <a:latin typeface="Arial"/>
              <a:ea typeface="Arial"/>
              <a:cs typeface="Arial"/>
              <a:sym typeface="Arial"/>
            </a:endParaRPr>
          </a:p>
        </p:txBody>
      </p:sp>
      <p:sp>
        <p:nvSpPr>
          <p:cNvPr id="561" name="Google Shape;561;p63"/>
          <p:cNvSpPr txBox="1"/>
          <p:nvPr/>
        </p:nvSpPr>
        <p:spPr>
          <a:xfrm>
            <a:off x="7263533"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f(e)</a:t>
            </a:r>
            <a:endParaRPr sz="1400" b="0" i="0" u="none" strike="noStrike" cap="none">
              <a:solidFill>
                <a:srgbClr val="000000"/>
              </a:solidFill>
              <a:latin typeface="Arial"/>
              <a:ea typeface="Arial"/>
              <a:cs typeface="Arial"/>
              <a:sym typeface="Arial"/>
            </a:endParaRPr>
          </a:p>
        </p:txBody>
      </p:sp>
      <p:sp>
        <p:nvSpPr>
          <p:cNvPr id="562" name="Google Shape;562;p63"/>
          <p:cNvSpPr txBox="1"/>
          <p:nvPr/>
        </p:nvSpPr>
        <p:spPr>
          <a:xfrm>
            <a:off x="1992372"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a</a:t>
            </a:r>
            <a:endParaRPr sz="1400" b="0" i="0" u="none" strike="noStrike" cap="none">
              <a:solidFill>
                <a:srgbClr val="000000"/>
              </a:solidFill>
              <a:latin typeface="Arial"/>
              <a:ea typeface="Arial"/>
              <a:cs typeface="Arial"/>
              <a:sym typeface="Arial"/>
            </a:endParaRPr>
          </a:p>
        </p:txBody>
      </p:sp>
      <p:sp>
        <p:nvSpPr>
          <p:cNvPr id="563" name="Google Shape;563;p63"/>
          <p:cNvSpPr txBox="1"/>
          <p:nvPr/>
        </p:nvSpPr>
        <p:spPr>
          <a:xfrm>
            <a:off x="3369856"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b</a:t>
            </a:r>
            <a:endParaRPr sz="1400" b="0" i="0" u="none" strike="noStrike" cap="none">
              <a:solidFill>
                <a:srgbClr val="000000"/>
              </a:solidFill>
              <a:latin typeface="Arial"/>
              <a:ea typeface="Arial"/>
              <a:cs typeface="Arial"/>
              <a:sym typeface="Arial"/>
            </a:endParaRPr>
          </a:p>
        </p:txBody>
      </p:sp>
      <p:sp>
        <p:nvSpPr>
          <p:cNvPr id="564" name="Google Shape;564;p63"/>
          <p:cNvSpPr txBox="1"/>
          <p:nvPr/>
        </p:nvSpPr>
        <p:spPr>
          <a:xfrm>
            <a:off x="4634656"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c</a:t>
            </a:r>
            <a:endParaRPr sz="1400" b="0" i="0" u="none" strike="noStrike" cap="none">
              <a:solidFill>
                <a:srgbClr val="000000"/>
              </a:solidFill>
              <a:latin typeface="Arial"/>
              <a:ea typeface="Arial"/>
              <a:cs typeface="Arial"/>
              <a:sym typeface="Arial"/>
            </a:endParaRPr>
          </a:p>
        </p:txBody>
      </p:sp>
      <p:sp>
        <p:nvSpPr>
          <p:cNvPr id="565" name="Google Shape;565;p63"/>
          <p:cNvSpPr txBox="1"/>
          <p:nvPr/>
        </p:nvSpPr>
        <p:spPr>
          <a:xfrm>
            <a:off x="5939220"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d</a:t>
            </a:r>
            <a:endParaRPr sz="1400" b="0" i="0" u="none" strike="noStrike" cap="none">
              <a:solidFill>
                <a:srgbClr val="000000"/>
              </a:solidFill>
              <a:latin typeface="Arial"/>
              <a:ea typeface="Arial"/>
              <a:cs typeface="Arial"/>
              <a:sym typeface="Arial"/>
            </a:endParaRPr>
          </a:p>
        </p:txBody>
      </p:sp>
      <p:sp>
        <p:nvSpPr>
          <p:cNvPr id="566" name="Google Shape;566;p63"/>
          <p:cNvSpPr txBox="1"/>
          <p:nvPr/>
        </p:nvSpPr>
        <p:spPr>
          <a:xfrm>
            <a:off x="7263533"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e</a:t>
            </a:r>
            <a:endParaRPr sz="1400" b="0" i="0" u="none" strike="noStrike" cap="none">
              <a:solidFill>
                <a:srgbClr val="000000"/>
              </a:solidFill>
              <a:latin typeface="Arial"/>
              <a:ea typeface="Arial"/>
              <a:cs typeface="Arial"/>
              <a:sym typeface="Arial"/>
            </a:endParaRPr>
          </a:p>
        </p:txBody>
      </p:sp>
      <p:sp>
        <p:nvSpPr>
          <p:cNvPr id="567" name="Google Shape;567;p63"/>
          <p:cNvSpPr txBox="1"/>
          <p:nvPr/>
        </p:nvSpPr>
        <p:spPr>
          <a:xfrm>
            <a:off x="3367242" y="565579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f(a)</a:t>
            </a:r>
            <a:endParaRPr sz="1400" b="0" i="0" u="none" strike="noStrike" cap="none">
              <a:solidFill>
                <a:srgbClr val="000000"/>
              </a:solidFill>
              <a:latin typeface="Arial"/>
              <a:ea typeface="Arial"/>
              <a:cs typeface="Arial"/>
              <a:sym typeface="Arial"/>
            </a:endParaRPr>
          </a:p>
        </p:txBody>
      </p:sp>
      <p:sp>
        <p:nvSpPr>
          <p:cNvPr id="568" name="Google Shape;568;p63"/>
          <p:cNvSpPr txBox="1"/>
          <p:nvPr/>
        </p:nvSpPr>
        <p:spPr>
          <a:xfrm>
            <a:off x="4744726" y="565579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f(b)</a:t>
            </a:r>
            <a:endParaRPr sz="1400" b="0" i="0" u="none" strike="noStrike" cap="none">
              <a:solidFill>
                <a:srgbClr val="000000"/>
              </a:solidFill>
              <a:latin typeface="Arial"/>
              <a:ea typeface="Arial"/>
              <a:cs typeface="Arial"/>
              <a:sym typeface="Arial"/>
            </a:endParaRPr>
          </a:p>
        </p:txBody>
      </p:sp>
      <p:sp>
        <p:nvSpPr>
          <p:cNvPr id="569" name="Google Shape;569;p63"/>
          <p:cNvSpPr txBox="1"/>
          <p:nvPr/>
        </p:nvSpPr>
        <p:spPr>
          <a:xfrm>
            <a:off x="6009526" y="565579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f(c)</a:t>
            </a:r>
            <a:endParaRPr sz="1400" b="0" i="0" u="none" strike="noStrike" cap="none">
              <a:solidFill>
                <a:srgbClr val="000000"/>
              </a:solidFill>
              <a:latin typeface="Arial"/>
              <a:ea typeface="Arial"/>
              <a:cs typeface="Arial"/>
              <a:sym typeface="Arial"/>
            </a:endParaRPr>
          </a:p>
        </p:txBody>
      </p:sp>
      <p:sp>
        <p:nvSpPr>
          <p:cNvPr id="570" name="Google Shape;570;p63"/>
          <p:cNvSpPr txBox="1"/>
          <p:nvPr/>
        </p:nvSpPr>
        <p:spPr>
          <a:xfrm>
            <a:off x="7314090" y="565579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f(d)</a:t>
            </a:r>
            <a:endParaRPr sz="1400" b="0" i="0" u="none" strike="noStrike" cap="none">
              <a:solidFill>
                <a:srgbClr val="000000"/>
              </a:solidFill>
              <a:latin typeface="Arial"/>
              <a:ea typeface="Arial"/>
              <a:cs typeface="Arial"/>
              <a:sym typeface="Arial"/>
            </a:endParaRPr>
          </a:p>
        </p:txBody>
      </p:sp>
      <p:cxnSp>
        <p:nvCxnSpPr>
          <p:cNvPr id="571" name="Google Shape;571;p63"/>
          <p:cNvCxnSpPr/>
          <p:nvPr/>
        </p:nvCxnSpPr>
        <p:spPr>
          <a:xfrm>
            <a:off x="2331303"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72" name="Google Shape;572;p63"/>
          <p:cNvCxnSpPr/>
          <p:nvPr/>
        </p:nvCxnSpPr>
        <p:spPr>
          <a:xfrm>
            <a:off x="3708787"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73" name="Google Shape;573;p63"/>
          <p:cNvCxnSpPr/>
          <p:nvPr/>
        </p:nvCxnSpPr>
        <p:spPr>
          <a:xfrm>
            <a:off x="4973587"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74" name="Google Shape;574;p63"/>
          <p:cNvCxnSpPr/>
          <p:nvPr/>
        </p:nvCxnSpPr>
        <p:spPr>
          <a:xfrm>
            <a:off x="6259608"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75" name="Google Shape;575;p63"/>
          <p:cNvCxnSpPr/>
          <p:nvPr/>
        </p:nvCxnSpPr>
        <p:spPr>
          <a:xfrm>
            <a:off x="7602464"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76" name="Google Shape;576;p63"/>
          <p:cNvCxnSpPr/>
          <p:nvPr/>
        </p:nvCxnSpPr>
        <p:spPr>
          <a:xfrm>
            <a:off x="2423804" y="5352881"/>
            <a:ext cx="1080300" cy="420900"/>
          </a:xfrm>
          <a:prstGeom prst="straightConnector1">
            <a:avLst/>
          </a:prstGeom>
          <a:noFill/>
          <a:ln w="38100" cap="flat" cmpd="sng">
            <a:solidFill>
              <a:srgbClr val="0070C0"/>
            </a:solidFill>
            <a:prstDash val="solid"/>
            <a:round/>
            <a:headEnd type="none" w="sm" len="sm"/>
            <a:tailEnd type="triangle" w="med" len="med"/>
          </a:ln>
        </p:spPr>
      </p:cxnSp>
      <p:cxnSp>
        <p:nvCxnSpPr>
          <p:cNvPr id="577" name="Google Shape;577;p63"/>
          <p:cNvCxnSpPr/>
          <p:nvPr/>
        </p:nvCxnSpPr>
        <p:spPr>
          <a:xfrm>
            <a:off x="3801052" y="5352881"/>
            <a:ext cx="1080300" cy="420900"/>
          </a:xfrm>
          <a:prstGeom prst="straightConnector1">
            <a:avLst/>
          </a:prstGeom>
          <a:noFill/>
          <a:ln w="38100" cap="flat" cmpd="sng">
            <a:solidFill>
              <a:srgbClr val="0070C0"/>
            </a:solidFill>
            <a:prstDash val="solid"/>
            <a:round/>
            <a:headEnd type="none" w="sm" len="sm"/>
            <a:tailEnd type="triangle" w="med" len="med"/>
          </a:ln>
        </p:spPr>
      </p:cxnSp>
      <p:cxnSp>
        <p:nvCxnSpPr>
          <p:cNvPr id="578" name="Google Shape;578;p63"/>
          <p:cNvCxnSpPr/>
          <p:nvPr/>
        </p:nvCxnSpPr>
        <p:spPr>
          <a:xfrm>
            <a:off x="5056299" y="5352881"/>
            <a:ext cx="1080300" cy="420900"/>
          </a:xfrm>
          <a:prstGeom prst="straightConnector1">
            <a:avLst/>
          </a:prstGeom>
          <a:noFill/>
          <a:ln w="38100" cap="flat" cmpd="sng">
            <a:solidFill>
              <a:srgbClr val="0070C0"/>
            </a:solidFill>
            <a:prstDash val="solid"/>
            <a:round/>
            <a:headEnd type="none" w="sm" len="sm"/>
            <a:tailEnd type="triangle" w="med" len="med"/>
          </a:ln>
        </p:spPr>
      </p:cxnSp>
      <p:cxnSp>
        <p:nvCxnSpPr>
          <p:cNvPr id="579" name="Google Shape;579;p63"/>
          <p:cNvCxnSpPr/>
          <p:nvPr/>
        </p:nvCxnSpPr>
        <p:spPr>
          <a:xfrm>
            <a:off x="6374470" y="5352881"/>
            <a:ext cx="1080300" cy="420900"/>
          </a:xfrm>
          <a:prstGeom prst="straightConnector1">
            <a:avLst/>
          </a:prstGeom>
          <a:noFill/>
          <a:ln w="38100" cap="flat" cmpd="sng">
            <a:solidFill>
              <a:srgbClr val="0070C0"/>
            </a:solidFill>
            <a:prstDash val="solid"/>
            <a:round/>
            <a:headEnd type="none" w="sm" len="sm"/>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51" name="Google Shape;51;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Bloom’s Taxonomy</a:t>
            </a:r>
            <a:endParaRPr dirty="0">
              <a:solidFill>
                <a:schemeClr val="tx1"/>
              </a:solidFill>
            </a:endParaRPr>
          </a:p>
          <a:p>
            <a:pPr marL="640080" lvl="1" indent="-283464" algn="l" rtl="0">
              <a:lnSpc>
                <a:spcPct val="110000"/>
              </a:lnSpc>
              <a:spcBef>
                <a:spcPts val="24"/>
              </a:spcBef>
              <a:spcAft>
                <a:spcPts val="0"/>
              </a:spcAft>
              <a:buSzPts val="2420"/>
              <a:buChar char="▪"/>
            </a:pPr>
            <a:r>
              <a:rPr lang="en-US" dirty="0">
                <a:solidFill>
                  <a:schemeClr val="tx1"/>
                </a:solidFill>
              </a:rPr>
              <a:t>Applying Higher Levels of Cognition to Learning</a:t>
            </a:r>
          </a:p>
          <a:p>
            <a:pPr marL="640080" lvl="1" indent="-283464" algn="l" rtl="0">
              <a:lnSpc>
                <a:spcPct val="110000"/>
              </a:lnSpc>
              <a:spcBef>
                <a:spcPts val="24"/>
              </a:spcBef>
              <a:spcAft>
                <a:spcPts val="0"/>
              </a:spcAft>
              <a:buSzPts val="2420"/>
              <a:buChar char="▪"/>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Introduction to Sequential Logic</a:t>
            </a:r>
          </a:p>
          <a:p>
            <a:pPr marL="640080" lvl="1" indent="-283464"/>
            <a:r>
              <a:rPr lang="en-US" dirty="0">
                <a:solidFill>
                  <a:schemeClr val="tx1"/>
                </a:solidFill>
              </a:rPr>
              <a:t>The Problem with Combinational Logic</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Representing Time in Hardware</a:t>
            </a:r>
          </a:p>
          <a:p>
            <a:pPr marL="640080" lvl="1" indent="-283464" algn="l" rtl="0">
              <a:lnSpc>
                <a:spcPct val="110000"/>
              </a:lnSpc>
              <a:spcBef>
                <a:spcPts val="24"/>
              </a:spcBef>
              <a:spcAft>
                <a:spcPts val="0"/>
              </a:spcAft>
              <a:buSzPts val="2420"/>
              <a:buChar char="▪"/>
            </a:pPr>
            <a:r>
              <a:rPr lang="en-US" b="1" dirty="0">
                <a:solidFill>
                  <a:srgbClr val="4B2A85"/>
                </a:solidFill>
              </a:rPr>
              <a:t>Clock Signals and Units of Time in Hardware</a:t>
            </a:r>
          </a:p>
          <a:p>
            <a:pPr marL="640080" lvl="1" indent="-129794" algn="l" rtl="0">
              <a:lnSpc>
                <a:spcPct val="110000"/>
              </a:lnSpc>
              <a:spcBef>
                <a:spcPts val="24"/>
              </a:spcBef>
              <a:spcAft>
                <a:spcPts val="0"/>
              </a:spcAft>
              <a:buSzPts val="2420"/>
              <a:buNone/>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The Data Flip-Flop (DFF)</a:t>
            </a:r>
            <a:endParaRPr dirty="0">
              <a:solidFill>
                <a:schemeClr val="tx1"/>
              </a:solidFill>
            </a:endParaRPr>
          </a:p>
          <a:p>
            <a:pPr marL="640080" lvl="1" indent="-283464" algn="l" rtl="0">
              <a:lnSpc>
                <a:spcPct val="110000"/>
              </a:lnSpc>
              <a:spcBef>
                <a:spcPts val="24"/>
              </a:spcBef>
              <a:spcAft>
                <a:spcPts val="0"/>
              </a:spcAft>
              <a:buSzPts val="2420"/>
              <a:buChar char="▪"/>
            </a:pPr>
            <a:r>
              <a:rPr lang="en-US" dirty="0">
                <a:solidFill>
                  <a:schemeClr val="tx1"/>
                </a:solidFill>
              </a:rPr>
              <a:t>Implementation and Examples</a:t>
            </a:r>
            <a:endParaRPr dirty="0">
              <a:solidFill>
                <a:schemeClr val="tx1"/>
              </a:solidFill>
            </a:endParaRPr>
          </a:p>
        </p:txBody>
      </p:sp>
      <p:sp>
        <p:nvSpPr>
          <p:cNvPr id="52" name="Google Shape;52;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22</a:t>
            </a:fld>
            <a:endParaRPr/>
          </a:p>
        </p:txBody>
      </p:sp>
    </p:spTree>
    <p:extLst>
      <p:ext uri="{BB962C8B-B14F-4D97-AF65-F5344CB8AC3E}">
        <p14:creationId xmlns:p14="http://schemas.microsoft.com/office/powerpoint/2010/main" val="381510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Representing Time: Clock Signals</a:t>
            </a:r>
            <a:endParaRPr dirty="0"/>
          </a:p>
        </p:txBody>
      </p:sp>
      <p:sp>
        <p:nvSpPr>
          <p:cNvPr id="365" name="Google Shape;365;p2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We physically represent time in hardware with a </a:t>
            </a:r>
            <a:r>
              <a:rPr lang="en-US" b="1" dirty="0"/>
              <a:t>clock signal</a:t>
            </a:r>
          </a:p>
          <a:p>
            <a:pPr marL="640080" lvl="1" indent="-283464" algn="l" rtl="0">
              <a:lnSpc>
                <a:spcPct val="110000"/>
              </a:lnSpc>
              <a:spcBef>
                <a:spcPts val="24"/>
              </a:spcBef>
              <a:spcAft>
                <a:spcPts val="0"/>
              </a:spcAft>
              <a:buSzPts val="2420"/>
              <a:buChar char="▪"/>
            </a:pPr>
            <a:r>
              <a:rPr lang="en-US" dirty="0"/>
              <a:t>A clock signal changes its frequency at a set time rate</a:t>
            </a:r>
          </a:p>
          <a:p>
            <a:pPr marL="640080" lvl="1" indent="-283464" algn="l" rtl="0">
              <a:lnSpc>
                <a:spcPct val="110000"/>
              </a:lnSpc>
              <a:spcBef>
                <a:spcPts val="24"/>
              </a:spcBef>
              <a:spcAft>
                <a:spcPts val="0"/>
              </a:spcAft>
              <a:buSzPts val="2420"/>
              <a:buChar char="▪"/>
            </a:pPr>
            <a:r>
              <a:rPr lang="en-US" dirty="0"/>
              <a:t>Alternates between a low signal and a high signal of equal length</a:t>
            </a:r>
          </a:p>
          <a:p>
            <a:pPr marL="0" lvl="0" indent="0" algn="l" rtl="0">
              <a:lnSpc>
                <a:spcPct val="110000"/>
              </a:lnSpc>
              <a:spcBef>
                <a:spcPts val="440"/>
              </a:spcBef>
              <a:spcAft>
                <a:spcPts val="0"/>
              </a:spcAft>
              <a:buSzPts val="2080"/>
              <a:buNone/>
            </a:pPr>
            <a:endParaRPr lang="en-US" dirty="0"/>
          </a:p>
          <a:p>
            <a:pPr marL="347472" lvl="0" indent="-347472" algn="l" rtl="0">
              <a:lnSpc>
                <a:spcPct val="110000"/>
              </a:lnSpc>
              <a:spcBef>
                <a:spcPts val="440"/>
              </a:spcBef>
              <a:spcAft>
                <a:spcPts val="0"/>
              </a:spcAft>
              <a:buSzPts val="2080"/>
              <a:buFont typeface="Noto Sans Symbols"/>
              <a:buChar char="❖"/>
            </a:pPr>
            <a:r>
              <a:rPr lang="en-US" dirty="0"/>
              <a:t>A </a:t>
            </a:r>
            <a:r>
              <a:rPr lang="en-US" b="1" dirty="0"/>
              <a:t>cycle</a:t>
            </a:r>
            <a:r>
              <a:rPr lang="en-US" dirty="0"/>
              <a:t> is a period of time between a low and high signal</a:t>
            </a:r>
            <a:endParaRPr b="1" dirty="0"/>
          </a:p>
          <a:p>
            <a:pPr marL="640080" lvl="1" indent="-283464" algn="l" rtl="0">
              <a:lnSpc>
                <a:spcPct val="110000"/>
              </a:lnSpc>
              <a:spcBef>
                <a:spcPts val="24"/>
              </a:spcBef>
              <a:spcAft>
                <a:spcPts val="0"/>
              </a:spcAft>
              <a:buSzPts val="2420"/>
              <a:buChar char="▪"/>
            </a:pPr>
            <a:r>
              <a:rPr lang="en-US" dirty="0"/>
              <a:t>Represents one unit of time in hardware</a:t>
            </a:r>
          </a:p>
          <a:p>
            <a:pPr marL="640080" lvl="1" indent="-283464" algn="l" rtl="0">
              <a:lnSpc>
                <a:spcPct val="110000"/>
              </a:lnSpc>
              <a:spcBef>
                <a:spcPts val="24"/>
              </a:spcBef>
              <a:spcAft>
                <a:spcPts val="0"/>
              </a:spcAft>
              <a:buSzPts val="2420"/>
              <a:buChar char="▪"/>
            </a:pPr>
            <a:r>
              <a:rPr lang="en-US" dirty="0"/>
              <a:t>We can change how long a unit of time is by alternating the length of the low and high signals</a:t>
            </a:r>
          </a:p>
          <a:p>
            <a:pPr marL="347472" lvl="0" indent="-215392" algn="l" rtl="0">
              <a:lnSpc>
                <a:spcPct val="110000"/>
              </a:lnSpc>
              <a:spcBef>
                <a:spcPts val="440"/>
              </a:spcBef>
              <a:spcAft>
                <a:spcPts val="0"/>
              </a:spcAft>
              <a:buSzPts val="2080"/>
              <a:buFont typeface="Noto Sans Symbols"/>
              <a:buNone/>
            </a:pPr>
            <a:endParaRPr dirty="0"/>
          </a:p>
        </p:txBody>
      </p:sp>
      <p:sp>
        <p:nvSpPr>
          <p:cNvPr id="366" name="Google Shape;366;p2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23</a:t>
            </a:fld>
            <a:endParaRPr/>
          </a:p>
        </p:txBody>
      </p:sp>
      <p:pic>
        <p:nvPicPr>
          <p:cNvPr id="3074" name="Picture 2" descr="Clock signal alternating between low voltage and high voltage.">
            <a:extLst>
              <a:ext uri="{FF2B5EF4-FFF2-40B4-BE49-F238E27FC236}">
                <a16:creationId xmlns:a16="http://schemas.microsoft.com/office/drawing/2014/main" id="{0313D330-E332-2A6E-3A9A-CDDDBDA9C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820511"/>
            <a:ext cx="4191000" cy="18542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Physical Timekeeping</a:t>
            </a:r>
            <a:endParaRPr/>
          </a:p>
        </p:txBody>
      </p:sp>
      <p:sp>
        <p:nvSpPr>
          <p:cNvPr id="365" name="Google Shape;365;p2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Hardware keeps track of time using an alternating signal</a:t>
            </a:r>
            <a:endParaRPr/>
          </a:p>
          <a:p>
            <a:pPr marL="640080" lvl="1" indent="-283464" algn="l" rtl="0">
              <a:lnSpc>
                <a:spcPct val="110000"/>
              </a:lnSpc>
              <a:spcBef>
                <a:spcPts val="24"/>
              </a:spcBef>
              <a:spcAft>
                <a:spcPts val="0"/>
              </a:spcAft>
              <a:buSzPts val="2420"/>
              <a:buChar char="▪"/>
            </a:pPr>
            <a:r>
              <a:rPr lang="en-US"/>
              <a:t>Creates the idea of </a:t>
            </a:r>
            <a:r>
              <a:rPr lang="en-US" b="1"/>
              <a:t>discrete time: </a:t>
            </a:r>
            <a:r>
              <a:rPr lang="en-US"/>
              <a:t>state changes only occur in discrete intervals, right when signal alternates</a:t>
            </a:r>
            <a:endParaRPr/>
          </a:p>
          <a:p>
            <a:pPr marL="347472" lvl="0" indent="-215392" algn="l" rtl="0">
              <a:lnSpc>
                <a:spcPct val="110000"/>
              </a:lnSpc>
              <a:spcBef>
                <a:spcPts val="440"/>
              </a:spcBef>
              <a:spcAft>
                <a:spcPts val="0"/>
              </a:spcAft>
              <a:buSzPts val="2080"/>
              <a:buFont typeface="Noto Sans Symbols"/>
              <a:buNone/>
            </a:pPr>
            <a:endParaRPr/>
          </a:p>
        </p:txBody>
      </p:sp>
      <p:sp>
        <p:nvSpPr>
          <p:cNvPr id="366" name="Google Shape;366;p2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24</a:t>
            </a:fld>
            <a:endParaRPr/>
          </a:p>
        </p:txBody>
      </p:sp>
      <p:graphicFrame>
        <p:nvGraphicFramePr>
          <p:cNvPr id="367" name="Google Shape;367;p20"/>
          <p:cNvGraphicFramePr/>
          <p:nvPr/>
        </p:nvGraphicFramePr>
        <p:xfrm>
          <a:off x="1605643" y="3429000"/>
          <a:ext cx="6581000" cy="18414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cxnSp>
        <p:nvCxnSpPr>
          <p:cNvPr id="368" name="Google Shape;368;p20"/>
          <p:cNvCxnSpPr/>
          <p:nvPr/>
        </p:nvCxnSpPr>
        <p:spPr>
          <a:xfrm>
            <a:off x="1605643" y="3728967"/>
            <a:ext cx="6389915" cy="0"/>
          </a:xfrm>
          <a:prstGeom prst="straightConnector1">
            <a:avLst/>
          </a:prstGeom>
          <a:noFill/>
          <a:ln w="38100" cap="flat" cmpd="sng">
            <a:solidFill>
              <a:srgbClr val="FFC000"/>
            </a:solidFill>
            <a:prstDash val="solid"/>
            <a:round/>
            <a:headEnd type="none" w="sm" len="sm"/>
            <a:tailEnd type="triangle" w="med" len="med"/>
          </a:ln>
        </p:spPr>
      </p:cxnSp>
      <p:sp>
        <p:nvSpPr>
          <p:cNvPr id="369" name="Google Shape;369;p20"/>
          <p:cNvSpPr txBox="1"/>
          <p:nvPr/>
        </p:nvSpPr>
        <p:spPr>
          <a:xfrm>
            <a:off x="357018" y="3375024"/>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C000"/>
                </a:solidFill>
                <a:latin typeface="Calibri"/>
                <a:ea typeface="Calibri"/>
                <a:cs typeface="Calibri"/>
                <a:sym typeface="Calibri"/>
              </a:rPr>
              <a:t>Physical Time</a:t>
            </a:r>
            <a:endParaRPr sz="1400" b="0" i="0" u="none" strike="noStrike" cap="none">
              <a:solidFill>
                <a:srgbClr val="000000"/>
              </a:solidFill>
              <a:latin typeface="Arial"/>
              <a:ea typeface="Arial"/>
              <a:cs typeface="Arial"/>
              <a:sym typeface="Arial"/>
            </a:endParaRPr>
          </a:p>
        </p:txBody>
      </p:sp>
      <p:sp>
        <p:nvSpPr>
          <p:cNvPr id="370" name="Google Shape;370;p20"/>
          <p:cNvSpPr txBox="1"/>
          <p:nvPr/>
        </p:nvSpPr>
        <p:spPr>
          <a:xfrm>
            <a:off x="357018" y="4248216"/>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371" name="Google Shape;371;p20"/>
          <p:cNvSpPr txBox="1"/>
          <p:nvPr/>
        </p:nvSpPr>
        <p:spPr>
          <a:xfrm>
            <a:off x="1282686" y="4625192"/>
            <a:ext cx="40026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372" name="Google Shape;372;p20"/>
          <p:cNvSpPr txBox="1"/>
          <p:nvPr/>
        </p:nvSpPr>
        <p:spPr>
          <a:xfrm>
            <a:off x="1277243" y="4213600"/>
            <a:ext cx="40026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Tree>
    <p:extLst>
      <p:ext uri="{BB962C8B-B14F-4D97-AF65-F5344CB8AC3E}">
        <p14:creationId xmlns:p14="http://schemas.microsoft.com/office/powerpoint/2010/main" val="2651005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Physical Timekeeping</a:t>
            </a:r>
            <a:endParaRPr/>
          </a:p>
        </p:txBody>
      </p:sp>
      <p:sp>
        <p:nvSpPr>
          <p:cNvPr id="378" name="Google Shape;378;p2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Hardware keeps track of time using an alternating signal</a:t>
            </a:r>
            <a:endParaRPr/>
          </a:p>
          <a:p>
            <a:pPr marL="640080" lvl="1" indent="-283464" algn="l" rtl="0">
              <a:lnSpc>
                <a:spcPct val="110000"/>
              </a:lnSpc>
              <a:spcBef>
                <a:spcPts val="24"/>
              </a:spcBef>
              <a:spcAft>
                <a:spcPts val="0"/>
              </a:spcAft>
              <a:buSzPts val="2420"/>
              <a:buChar char="▪"/>
            </a:pPr>
            <a:r>
              <a:rPr lang="en-US"/>
              <a:t>Creates the idea of </a:t>
            </a:r>
            <a:r>
              <a:rPr lang="en-US" b="1"/>
              <a:t>discrete time:</a:t>
            </a:r>
            <a:r>
              <a:rPr lang="en-US"/>
              <a:t> state changes only occur in discrete intervals, right when signal alternates</a:t>
            </a:r>
            <a:endParaRPr/>
          </a:p>
          <a:p>
            <a:pPr marL="347472" lvl="0" indent="-215392" algn="l" rtl="0">
              <a:lnSpc>
                <a:spcPct val="110000"/>
              </a:lnSpc>
              <a:spcBef>
                <a:spcPts val="440"/>
              </a:spcBef>
              <a:spcAft>
                <a:spcPts val="0"/>
              </a:spcAft>
              <a:buSzPts val="2080"/>
              <a:buFont typeface="Noto Sans Symbols"/>
              <a:buNone/>
            </a:pPr>
            <a:endParaRPr/>
          </a:p>
          <a:p>
            <a:pPr marL="347472" lvl="0" indent="-215392" algn="l" rtl="0">
              <a:lnSpc>
                <a:spcPct val="110000"/>
              </a:lnSpc>
              <a:spcBef>
                <a:spcPts val="440"/>
              </a:spcBef>
              <a:spcAft>
                <a:spcPts val="0"/>
              </a:spcAft>
              <a:buSzPts val="2080"/>
              <a:buFont typeface="Noto Sans Symbols"/>
              <a:buNone/>
            </a:pPr>
            <a:endParaRPr/>
          </a:p>
          <a:p>
            <a:pPr marL="347472" lvl="0" indent="-215392" algn="l" rtl="0">
              <a:lnSpc>
                <a:spcPct val="110000"/>
              </a:lnSpc>
              <a:spcBef>
                <a:spcPts val="440"/>
              </a:spcBef>
              <a:spcAft>
                <a:spcPts val="0"/>
              </a:spcAft>
              <a:buSzPts val="2080"/>
              <a:buFont typeface="Noto Sans Symbols"/>
              <a:buNone/>
            </a:pPr>
            <a:endParaRPr/>
          </a:p>
        </p:txBody>
      </p:sp>
      <p:sp>
        <p:nvSpPr>
          <p:cNvPr id="379" name="Google Shape;379;p2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25</a:t>
            </a:fld>
            <a:endParaRPr/>
          </a:p>
        </p:txBody>
      </p:sp>
      <p:graphicFrame>
        <p:nvGraphicFramePr>
          <p:cNvPr id="380" name="Google Shape;380;p21"/>
          <p:cNvGraphicFramePr/>
          <p:nvPr/>
        </p:nvGraphicFramePr>
        <p:xfrm>
          <a:off x="1605643" y="3429000"/>
          <a:ext cx="6581000" cy="18414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cxnSp>
        <p:nvCxnSpPr>
          <p:cNvPr id="381" name="Google Shape;381;p21"/>
          <p:cNvCxnSpPr/>
          <p:nvPr/>
        </p:nvCxnSpPr>
        <p:spPr>
          <a:xfrm>
            <a:off x="1605643" y="3728967"/>
            <a:ext cx="6389915" cy="0"/>
          </a:xfrm>
          <a:prstGeom prst="straightConnector1">
            <a:avLst/>
          </a:prstGeom>
          <a:noFill/>
          <a:ln w="38100" cap="flat" cmpd="sng">
            <a:solidFill>
              <a:srgbClr val="FFC000"/>
            </a:solidFill>
            <a:prstDash val="solid"/>
            <a:round/>
            <a:headEnd type="none" w="sm" len="sm"/>
            <a:tailEnd type="triangle" w="med" len="med"/>
          </a:ln>
        </p:spPr>
      </p:cxnSp>
      <p:sp>
        <p:nvSpPr>
          <p:cNvPr id="382" name="Google Shape;382;p21"/>
          <p:cNvSpPr txBox="1"/>
          <p:nvPr/>
        </p:nvSpPr>
        <p:spPr>
          <a:xfrm>
            <a:off x="357018" y="3375024"/>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C000"/>
                </a:solidFill>
                <a:latin typeface="Calibri"/>
                <a:ea typeface="Calibri"/>
                <a:cs typeface="Calibri"/>
                <a:sym typeface="Calibri"/>
              </a:rPr>
              <a:t>Physical Time</a:t>
            </a:r>
            <a:endParaRPr sz="1400" b="0" i="0" u="none" strike="noStrike" cap="none">
              <a:solidFill>
                <a:srgbClr val="000000"/>
              </a:solidFill>
              <a:latin typeface="Arial"/>
              <a:ea typeface="Arial"/>
              <a:cs typeface="Arial"/>
              <a:sym typeface="Arial"/>
            </a:endParaRPr>
          </a:p>
        </p:txBody>
      </p:sp>
      <p:sp>
        <p:nvSpPr>
          <p:cNvPr id="383" name="Google Shape;383;p21"/>
          <p:cNvSpPr txBox="1"/>
          <p:nvPr/>
        </p:nvSpPr>
        <p:spPr>
          <a:xfrm>
            <a:off x="357018" y="4248216"/>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384" name="Google Shape;384;p21"/>
          <p:cNvSpPr txBox="1"/>
          <p:nvPr/>
        </p:nvSpPr>
        <p:spPr>
          <a:xfrm>
            <a:off x="1282686" y="4625192"/>
            <a:ext cx="40026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385" name="Google Shape;385;p21"/>
          <p:cNvSpPr txBox="1"/>
          <p:nvPr/>
        </p:nvSpPr>
        <p:spPr>
          <a:xfrm>
            <a:off x="1277243" y="4213600"/>
            <a:ext cx="40026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386" name="Google Shape;386;p21"/>
          <p:cNvSpPr txBox="1"/>
          <p:nvPr/>
        </p:nvSpPr>
        <p:spPr>
          <a:xfrm>
            <a:off x="2677416" y="5841061"/>
            <a:ext cx="3764991"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7F7F7F"/>
                </a:solidFill>
                <a:latin typeface="Calibri"/>
                <a:ea typeface="Calibri"/>
                <a:cs typeface="Calibri"/>
                <a:sym typeface="Calibri"/>
              </a:rPr>
              <a:t>Discrete Time Intervals</a:t>
            </a:r>
            <a:endParaRPr sz="1400" b="0" i="0" u="none" strike="noStrike" cap="none">
              <a:solidFill>
                <a:srgbClr val="000000"/>
              </a:solidFill>
              <a:latin typeface="Calibri"/>
              <a:ea typeface="Calibri"/>
              <a:cs typeface="Calibri"/>
              <a:sym typeface="Calibri"/>
            </a:endParaRPr>
          </a:p>
        </p:txBody>
      </p:sp>
      <p:sp>
        <p:nvSpPr>
          <p:cNvPr id="387" name="Google Shape;387;p21"/>
          <p:cNvSpPr txBox="1"/>
          <p:nvPr/>
        </p:nvSpPr>
        <p:spPr>
          <a:xfrm>
            <a:off x="3173838" y="5264465"/>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388" name="Google Shape;388;p21"/>
          <p:cNvSpPr txBox="1"/>
          <p:nvPr/>
        </p:nvSpPr>
        <p:spPr>
          <a:xfrm>
            <a:off x="4501895" y="5264465"/>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389" name="Google Shape;389;p21"/>
          <p:cNvSpPr txBox="1"/>
          <p:nvPr/>
        </p:nvSpPr>
        <p:spPr>
          <a:xfrm>
            <a:off x="5814729" y="5264465"/>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390" name="Google Shape;390;p21"/>
          <p:cNvSpPr txBox="1"/>
          <p:nvPr/>
        </p:nvSpPr>
        <p:spPr>
          <a:xfrm>
            <a:off x="7127563" y="5264465"/>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391" name="Google Shape;391;p21"/>
          <p:cNvSpPr txBox="1"/>
          <p:nvPr/>
        </p:nvSpPr>
        <p:spPr>
          <a:xfrm>
            <a:off x="1845781" y="5266052"/>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Adding a Clock: Ideal</a:t>
            </a:r>
            <a:endParaRPr/>
          </a:p>
        </p:txBody>
      </p:sp>
      <p:sp>
        <p:nvSpPr>
          <p:cNvPr id="397" name="Google Shape;397;p5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We want this behavior from a simple, combinational Not gate:</a:t>
            </a:r>
            <a:endParaRPr/>
          </a:p>
          <a:p>
            <a:pPr marL="347472" lvl="0" indent="-215392" algn="l" rtl="0">
              <a:lnSpc>
                <a:spcPct val="110000"/>
              </a:lnSpc>
              <a:spcBef>
                <a:spcPts val="440"/>
              </a:spcBef>
              <a:spcAft>
                <a:spcPts val="0"/>
              </a:spcAft>
              <a:buSzPts val="2080"/>
              <a:buFont typeface="Noto Sans Symbols"/>
              <a:buNone/>
            </a:pPr>
            <a:endParaRPr/>
          </a:p>
        </p:txBody>
      </p:sp>
      <p:sp>
        <p:nvSpPr>
          <p:cNvPr id="398" name="Google Shape;398;p5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26</a:t>
            </a:fld>
            <a:endParaRPr/>
          </a:p>
        </p:txBody>
      </p:sp>
      <p:graphicFrame>
        <p:nvGraphicFramePr>
          <p:cNvPr id="399" name="Google Shape;399;p55"/>
          <p:cNvGraphicFramePr/>
          <p:nvPr/>
        </p:nvGraphicFramePr>
        <p:xfrm>
          <a:off x="1696882" y="2693441"/>
          <a:ext cx="6581000" cy="36828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5"/>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00" name="Google Shape;400;p55"/>
          <p:cNvSpPr txBox="1"/>
          <p:nvPr/>
        </p:nvSpPr>
        <p:spPr>
          <a:xfrm>
            <a:off x="376394" y="3083065"/>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401" name="Google Shape;401;p55"/>
          <p:cNvSpPr txBox="1"/>
          <p:nvPr/>
        </p:nvSpPr>
        <p:spPr>
          <a:xfrm>
            <a:off x="1373543" y="3460041"/>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02" name="Google Shape;402;p55"/>
          <p:cNvSpPr txBox="1"/>
          <p:nvPr/>
        </p:nvSpPr>
        <p:spPr>
          <a:xfrm>
            <a:off x="1368100" y="304844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03" name="Google Shape;403;p55"/>
          <p:cNvSpPr txBox="1"/>
          <p:nvPr/>
        </p:nvSpPr>
        <p:spPr>
          <a:xfrm>
            <a:off x="376394" y="444944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Courier New"/>
              <a:ea typeface="Courier New"/>
              <a:cs typeface="Courier New"/>
              <a:sym typeface="Courier New"/>
            </a:endParaRPr>
          </a:p>
        </p:txBody>
      </p:sp>
      <p:sp>
        <p:nvSpPr>
          <p:cNvPr id="404" name="Google Shape;404;p55"/>
          <p:cNvSpPr txBox="1"/>
          <p:nvPr/>
        </p:nvSpPr>
        <p:spPr>
          <a:xfrm>
            <a:off x="1373543" y="4722534"/>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05" name="Google Shape;405;p55"/>
          <p:cNvSpPr txBox="1"/>
          <p:nvPr/>
        </p:nvSpPr>
        <p:spPr>
          <a:xfrm>
            <a:off x="1368100" y="4310942"/>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06" name="Google Shape;406;p55"/>
          <p:cNvSpPr txBox="1"/>
          <p:nvPr/>
        </p:nvSpPr>
        <p:spPr>
          <a:xfrm>
            <a:off x="370767" y="5483804"/>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Courier New"/>
              <a:ea typeface="Courier New"/>
              <a:cs typeface="Courier New"/>
              <a:sym typeface="Courier New"/>
            </a:endParaRPr>
          </a:p>
        </p:txBody>
      </p:sp>
      <p:sp>
        <p:nvSpPr>
          <p:cNvPr id="407" name="Google Shape;407;p55"/>
          <p:cNvSpPr txBox="1"/>
          <p:nvPr/>
        </p:nvSpPr>
        <p:spPr>
          <a:xfrm>
            <a:off x="1367916" y="575689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08" name="Google Shape;408;p55"/>
          <p:cNvSpPr txBox="1"/>
          <p:nvPr/>
        </p:nvSpPr>
        <p:spPr>
          <a:xfrm>
            <a:off x="1362473" y="534530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09" name="Google Shape;409;p55"/>
          <p:cNvSpPr txBox="1"/>
          <p:nvPr/>
        </p:nvSpPr>
        <p:spPr>
          <a:xfrm>
            <a:off x="3298329"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410" name="Google Shape;410;p55"/>
          <p:cNvSpPr txBox="1"/>
          <p:nvPr/>
        </p:nvSpPr>
        <p:spPr>
          <a:xfrm>
            <a:off x="4626386"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411" name="Google Shape;411;p55"/>
          <p:cNvSpPr txBox="1"/>
          <p:nvPr/>
        </p:nvSpPr>
        <p:spPr>
          <a:xfrm>
            <a:off x="5939220"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412" name="Google Shape;412;p55"/>
          <p:cNvSpPr txBox="1"/>
          <p:nvPr/>
        </p:nvSpPr>
        <p:spPr>
          <a:xfrm>
            <a:off x="7252054"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413" name="Google Shape;413;p55"/>
          <p:cNvSpPr txBox="1"/>
          <p:nvPr/>
        </p:nvSpPr>
        <p:spPr>
          <a:xfrm>
            <a:off x="1970272" y="6415755"/>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pic>
        <p:nvPicPr>
          <p:cNvPr id="414" name="Google Shape;414;p55" descr="Icon&#10;&#10;Description automatically generated"/>
          <p:cNvPicPr preferRelativeResize="0"/>
          <p:nvPr/>
        </p:nvPicPr>
        <p:blipFill rotWithShape="1">
          <a:blip r:embed="rId3">
            <a:alphaModFix/>
          </a:blip>
          <a:srcRect/>
          <a:stretch/>
        </p:blipFill>
        <p:spPr>
          <a:xfrm>
            <a:off x="5939220" y="406532"/>
            <a:ext cx="1748517" cy="82029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Adding a Clock: Reality</a:t>
            </a:r>
            <a:endParaRPr/>
          </a:p>
        </p:txBody>
      </p:sp>
      <p:sp>
        <p:nvSpPr>
          <p:cNvPr id="420" name="Google Shape;420;p5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Combinational logic may be incorrect for a period immediately after inputs change</a:t>
            </a:r>
            <a:endParaRPr/>
          </a:p>
          <a:p>
            <a:pPr marL="640080" lvl="1" indent="-283464" algn="l" rtl="0">
              <a:lnSpc>
                <a:spcPct val="110000"/>
              </a:lnSpc>
              <a:spcBef>
                <a:spcPts val="24"/>
              </a:spcBef>
              <a:spcAft>
                <a:spcPts val="0"/>
              </a:spcAft>
              <a:buSzPts val="2420"/>
              <a:buChar char="▪"/>
            </a:pPr>
            <a:r>
              <a:rPr lang="en-US" b="1"/>
              <a:t>Computation delays </a:t>
            </a:r>
            <a:r>
              <a:rPr lang="en-US"/>
              <a:t>(logic gates) and </a:t>
            </a:r>
            <a:r>
              <a:rPr lang="en-US" b="1"/>
              <a:t>propagation delays</a:t>
            </a:r>
            <a:r>
              <a:rPr lang="en-US"/>
              <a:t> (wires)</a:t>
            </a:r>
            <a:endParaRPr/>
          </a:p>
          <a:p>
            <a:pPr marL="347472" lvl="0" indent="-215392" algn="l" rtl="0">
              <a:lnSpc>
                <a:spcPct val="110000"/>
              </a:lnSpc>
              <a:spcBef>
                <a:spcPts val="440"/>
              </a:spcBef>
              <a:spcAft>
                <a:spcPts val="0"/>
              </a:spcAft>
              <a:buSzPts val="2080"/>
              <a:buFont typeface="Noto Sans Symbols"/>
              <a:buNone/>
            </a:pPr>
            <a:endParaRPr/>
          </a:p>
        </p:txBody>
      </p:sp>
      <p:sp>
        <p:nvSpPr>
          <p:cNvPr id="421" name="Google Shape;421;p5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27</a:t>
            </a:fld>
            <a:endParaRPr/>
          </a:p>
        </p:txBody>
      </p:sp>
      <p:graphicFrame>
        <p:nvGraphicFramePr>
          <p:cNvPr id="422" name="Google Shape;422;p59"/>
          <p:cNvGraphicFramePr/>
          <p:nvPr/>
        </p:nvGraphicFramePr>
        <p:xfrm>
          <a:off x="1696882" y="2693441"/>
          <a:ext cx="6581000" cy="36828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5"/>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23" name="Google Shape;423;p59"/>
          <p:cNvSpPr txBox="1"/>
          <p:nvPr/>
        </p:nvSpPr>
        <p:spPr>
          <a:xfrm>
            <a:off x="376394" y="3083065"/>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424" name="Google Shape;424;p59"/>
          <p:cNvSpPr txBox="1"/>
          <p:nvPr/>
        </p:nvSpPr>
        <p:spPr>
          <a:xfrm>
            <a:off x="1373543" y="3460041"/>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25" name="Google Shape;425;p59"/>
          <p:cNvSpPr txBox="1"/>
          <p:nvPr/>
        </p:nvSpPr>
        <p:spPr>
          <a:xfrm>
            <a:off x="1368100" y="304844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26" name="Google Shape;426;p59"/>
          <p:cNvSpPr txBox="1"/>
          <p:nvPr/>
        </p:nvSpPr>
        <p:spPr>
          <a:xfrm>
            <a:off x="376394" y="444944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Courier New"/>
              <a:ea typeface="Courier New"/>
              <a:cs typeface="Courier New"/>
              <a:sym typeface="Courier New"/>
            </a:endParaRPr>
          </a:p>
        </p:txBody>
      </p:sp>
      <p:sp>
        <p:nvSpPr>
          <p:cNvPr id="427" name="Google Shape;427;p59"/>
          <p:cNvSpPr txBox="1"/>
          <p:nvPr/>
        </p:nvSpPr>
        <p:spPr>
          <a:xfrm>
            <a:off x="1373543" y="4722534"/>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28" name="Google Shape;428;p59"/>
          <p:cNvSpPr txBox="1"/>
          <p:nvPr/>
        </p:nvSpPr>
        <p:spPr>
          <a:xfrm>
            <a:off x="1368100" y="4310942"/>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29" name="Google Shape;429;p59"/>
          <p:cNvSpPr txBox="1"/>
          <p:nvPr/>
        </p:nvSpPr>
        <p:spPr>
          <a:xfrm>
            <a:off x="370767" y="5483804"/>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Courier New"/>
              <a:ea typeface="Courier New"/>
              <a:cs typeface="Courier New"/>
              <a:sym typeface="Courier New"/>
            </a:endParaRPr>
          </a:p>
        </p:txBody>
      </p:sp>
      <p:sp>
        <p:nvSpPr>
          <p:cNvPr id="430" name="Google Shape;430;p59"/>
          <p:cNvSpPr txBox="1"/>
          <p:nvPr/>
        </p:nvSpPr>
        <p:spPr>
          <a:xfrm>
            <a:off x="1367916" y="575689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31" name="Google Shape;431;p59"/>
          <p:cNvSpPr txBox="1"/>
          <p:nvPr/>
        </p:nvSpPr>
        <p:spPr>
          <a:xfrm>
            <a:off x="1362473" y="534530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32" name="Google Shape;432;p59"/>
          <p:cNvSpPr/>
          <p:nvPr/>
        </p:nvSpPr>
        <p:spPr>
          <a:xfrm>
            <a:off x="2269785" y="4522267"/>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3" name="Google Shape;433;p59"/>
          <p:cNvSpPr/>
          <p:nvPr/>
        </p:nvSpPr>
        <p:spPr>
          <a:xfrm>
            <a:off x="6242355" y="4526497"/>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4" name="Google Shape;434;p59"/>
          <p:cNvSpPr/>
          <p:nvPr/>
        </p:nvSpPr>
        <p:spPr>
          <a:xfrm>
            <a:off x="3588594" y="5456442"/>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5" name="Google Shape;435;p59"/>
          <p:cNvSpPr/>
          <p:nvPr/>
        </p:nvSpPr>
        <p:spPr>
          <a:xfrm rot="5400000">
            <a:off x="2506482" y="4723607"/>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6" name="Google Shape;436;p59"/>
          <p:cNvSpPr/>
          <p:nvPr/>
        </p:nvSpPr>
        <p:spPr>
          <a:xfrm rot="5400000">
            <a:off x="3825292" y="3800602"/>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7" name="Google Shape;437;p59"/>
          <p:cNvSpPr/>
          <p:nvPr/>
        </p:nvSpPr>
        <p:spPr>
          <a:xfrm rot="5400000">
            <a:off x="6454409" y="4731111"/>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8" name="Google Shape;438;p59"/>
          <p:cNvSpPr txBox="1"/>
          <p:nvPr/>
        </p:nvSpPr>
        <p:spPr>
          <a:xfrm>
            <a:off x="3298329"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439" name="Google Shape;439;p59"/>
          <p:cNvSpPr txBox="1"/>
          <p:nvPr/>
        </p:nvSpPr>
        <p:spPr>
          <a:xfrm>
            <a:off x="4626386"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440" name="Google Shape;440;p59"/>
          <p:cNvSpPr txBox="1"/>
          <p:nvPr/>
        </p:nvSpPr>
        <p:spPr>
          <a:xfrm>
            <a:off x="5939220"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441" name="Google Shape;441;p59"/>
          <p:cNvSpPr txBox="1"/>
          <p:nvPr/>
        </p:nvSpPr>
        <p:spPr>
          <a:xfrm>
            <a:off x="7252054"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442" name="Google Shape;442;p59"/>
          <p:cNvSpPr txBox="1"/>
          <p:nvPr/>
        </p:nvSpPr>
        <p:spPr>
          <a:xfrm>
            <a:off x="1970272" y="6415755"/>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cxnSp>
        <p:nvCxnSpPr>
          <p:cNvPr id="443" name="Google Shape;443;p59"/>
          <p:cNvCxnSpPr/>
          <p:nvPr/>
        </p:nvCxnSpPr>
        <p:spPr>
          <a:xfrm rot="10800000">
            <a:off x="5048333" y="4126472"/>
            <a:ext cx="0" cy="859790"/>
          </a:xfrm>
          <a:prstGeom prst="straightConnector1">
            <a:avLst/>
          </a:prstGeom>
          <a:noFill/>
          <a:ln w="28575" cap="flat" cmpd="sng">
            <a:solidFill>
              <a:srgbClr val="7030A0"/>
            </a:solidFill>
            <a:prstDash val="solid"/>
            <a:round/>
            <a:headEnd type="none" w="sm" len="sm"/>
            <a:tailEnd type="none" w="sm" len="sm"/>
          </a:ln>
        </p:spPr>
      </p:cxnSp>
      <p:cxnSp>
        <p:nvCxnSpPr>
          <p:cNvPr id="444" name="Google Shape;444;p59"/>
          <p:cNvCxnSpPr/>
          <p:nvPr/>
        </p:nvCxnSpPr>
        <p:spPr>
          <a:xfrm>
            <a:off x="4348361" y="4310942"/>
            <a:ext cx="699972" cy="0"/>
          </a:xfrm>
          <a:prstGeom prst="straightConnector1">
            <a:avLst/>
          </a:prstGeom>
          <a:noFill/>
          <a:ln w="28575" cap="flat" cmpd="sng">
            <a:solidFill>
              <a:srgbClr val="7030A0"/>
            </a:solidFill>
            <a:prstDash val="solid"/>
            <a:round/>
            <a:headEnd type="triangle" w="med" len="med"/>
            <a:tailEnd type="triangle" w="med" len="med"/>
          </a:ln>
        </p:spPr>
      </p:cxnSp>
      <p:sp>
        <p:nvSpPr>
          <p:cNvPr id="445" name="Google Shape;445;p59"/>
          <p:cNvSpPr/>
          <p:nvPr/>
        </p:nvSpPr>
        <p:spPr>
          <a:xfrm>
            <a:off x="5495928" y="3403397"/>
            <a:ext cx="3105193" cy="775107"/>
          </a:xfrm>
          <a:prstGeom prst="wedgeRectCallout">
            <a:avLst>
              <a:gd name="adj1" fmla="val -64102"/>
              <a:gd name="adj2" fmla="val 63560"/>
            </a:avLst>
          </a:prstGeom>
          <a:solidFill>
            <a:srgbClr val="A174B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In the autopilot example, this arrow would represent the 3ms of uncertainty after inputs change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Adding a Clock: Clock Cycles</a:t>
            </a:r>
            <a:endParaRPr/>
          </a:p>
        </p:txBody>
      </p:sp>
      <p:sp>
        <p:nvSpPr>
          <p:cNvPr id="451" name="Google Shape;451;p6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a:t>Choose a clock cycle length slightly longer than the delays</a:t>
            </a:r>
            <a:endParaRPr/>
          </a:p>
          <a:p>
            <a:pPr marL="347472" lvl="0" indent="-215392" algn="l" rtl="0">
              <a:lnSpc>
                <a:spcPct val="110000"/>
              </a:lnSpc>
              <a:spcBef>
                <a:spcPts val="440"/>
              </a:spcBef>
              <a:spcAft>
                <a:spcPts val="0"/>
              </a:spcAft>
              <a:buSzPts val="2080"/>
              <a:buFont typeface="Noto Sans Symbols"/>
              <a:buNone/>
            </a:pPr>
            <a:endParaRPr/>
          </a:p>
        </p:txBody>
      </p:sp>
      <p:sp>
        <p:nvSpPr>
          <p:cNvPr id="452" name="Google Shape;452;p6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28</a:t>
            </a:fld>
            <a:endParaRPr/>
          </a:p>
        </p:txBody>
      </p:sp>
      <p:graphicFrame>
        <p:nvGraphicFramePr>
          <p:cNvPr id="453" name="Google Shape;453;p60"/>
          <p:cNvGraphicFramePr/>
          <p:nvPr/>
        </p:nvGraphicFramePr>
        <p:xfrm>
          <a:off x="1696882" y="2693441"/>
          <a:ext cx="6581000" cy="36828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5"/>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54" name="Google Shape;454;p60"/>
          <p:cNvSpPr txBox="1"/>
          <p:nvPr/>
        </p:nvSpPr>
        <p:spPr>
          <a:xfrm>
            <a:off x="376394" y="3083065"/>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455" name="Google Shape;455;p60"/>
          <p:cNvSpPr txBox="1"/>
          <p:nvPr/>
        </p:nvSpPr>
        <p:spPr>
          <a:xfrm>
            <a:off x="1373543" y="3460041"/>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56" name="Google Shape;456;p60"/>
          <p:cNvSpPr txBox="1"/>
          <p:nvPr/>
        </p:nvSpPr>
        <p:spPr>
          <a:xfrm>
            <a:off x="1368100" y="304844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57" name="Google Shape;457;p60"/>
          <p:cNvSpPr txBox="1"/>
          <p:nvPr/>
        </p:nvSpPr>
        <p:spPr>
          <a:xfrm>
            <a:off x="376394" y="444944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Courier New"/>
              <a:ea typeface="Courier New"/>
              <a:cs typeface="Courier New"/>
              <a:sym typeface="Courier New"/>
            </a:endParaRPr>
          </a:p>
        </p:txBody>
      </p:sp>
      <p:sp>
        <p:nvSpPr>
          <p:cNvPr id="458" name="Google Shape;458;p60"/>
          <p:cNvSpPr txBox="1"/>
          <p:nvPr/>
        </p:nvSpPr>
        <p:spPr>
          <a:xfrm>
            <a:off x="1373543" y="4722534"/>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59" name="Google Shape;459;p60"/>
          <p:cNvSpPr txBox="1"/>
          <p:nvPr/>
        </p:nvSpPr>
        <p:spPr>
          <a:xfrm>
            <a:off x="1368100" y="4310942"/>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60" name="Google Shape;460;p60"/>
          <p:cNvSpPr txBox="1"/>
          <p:nvPr/>
        </p:nvSpPr>
        <p:spPr>
          <a:xfrm>
            <a:off x="370767" y="5483804"/>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Courier New"/>
              <a:ea typeface="Courier New"/>
              <a:cs typeface="Courier New"/>
              <a:sym typeface="Courier New"/>
            </a:endParaRPr>
          </a:p>
        </p:txBody>
      </p:sp>
      <p:sp>
        <p:nvSpPr>
          <p:cNvPr id="461" name="Google Shape;461;p60"/>
          <p:cNvSpPr txBox="1"/>
          <p:nvPr/>
        </p:nvSpPr>
        <p:spPr>
          <a:xfrm>
            <a:off x="1367916" y="575689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62" name="Google Shape;462;p60"/>
          <p:cNvSpPr txBox="1"/>
          <p:nvPr/>
        </p:nvSpPr>
        <p:spPr>
          <a:xfrm>
            <a:off x="1362473" y="534530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63" name="Google Shape;463;p60"/>
          <p:cNvSpPr/>
          <p:nvPr/>
        </p:nvSpPr>
        <p:spPr>
          <a:xfrm>
            <a:off x="2269785" y="4522267"/>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4" name="Google Shape;464;p60"/>
          <p:cNvSpPr/>
          <p:nvPr/>
        </p:nvSpPr>
        <p:spPr>
          <a:xfrm>
            <a:off x="6242355" y="4526497"/>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5" name="Google Shape;465;p60"/>
          <p:cNvSpPr/>
          <p:nvPr/>
        </p:nvSpPr>
        <p:spPr>
          <a:xfrm>
            <a:off x="3588594" y="5456442"/>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6" name="Google Shape;466;p60"/>
          <p:cNvSpPr/>
          <p:nvPr/>
        </p:nvSpPr>
        <p:spPr>
          <a:xfrm rot="5400000">
            <a:off x="2506482" y="4723607"/>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7" name="Google Shape;467;p60"/>
          <p:cNvSpPr/>
          <p:nvPr/>
        </p:nvSpPr>
        <p:spPr>
          <a:xfrm rot="5400000">
            <a:off x="3825292" y="3800602"/>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8" name="Google Shape;468;p60"/>
          <p:cNvSpPr/>
          <p:nvPr/>
        </p:nvSpPr>
        <p:spPr>
          <a:xfrm rot="5400000">
            <a:off x="6454409" y="4731111"/>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9" name="Google Shape;469;p60"/>
          <p:cNvSpPr/>
          <p:nvPr/>
        </p:nvSpPr>
        <p:spPr>
          <a:xfrm rot="-5400000">
            <a:off x="4854539" y="1838210"/>
            <a:ext cx="265594" cy="1277949"/>
          </a:xfrm>
          <a:prstGeom prst="rightBrace">
            <a:avLst>
              <a:gd name="adj1" fmla="val 58333"/>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470" name="Google Shape;470;p60"/>
          <p:cNvCxnSpPr/>
          <p:nvPr/>
        </p:nvCxnSpPr>
        <p:spPr>
          <a:xfrm rot="10800000">
            <a:off x="5048333" y="4126471"/>
            <a:ext cx="0" cy="859791"/>
          </a:xfrm>
          <a:prstGeom prst="straightConnector1">
            <a:avLst/>
          </a:prstGeom>
          <a:noFill/>
          <a:ln w="28575" cap="flat" cmpd="sng">
            <a:solidFill>
              <a:srgbClr val="7030A0"/>
            </a:solidFill>
            <a:prstDash val="solid"/>
            <a:round/>
            <a:headEnd type="none" w="sm" len="sm"/>
            <a:tailEnd type="none" w="sm" len="sm"/>
          </a:ln>
        </p:spPr>
      </p:cxnSp>
      <p:cxnSp>
        <p:nvCxnSpPr>
          <p:cNvPr id="471" name="Google Shape;471;p60"/>
          <p:cNvCxnSpPr/>
          <p:nvPr/>
        </p:nvCxnSpPr>
        <p:spPr>
          <a:xfrm>
            <a:off x="4348361" y="4310942"/>
            <a:ext cx="699972" cy="0"/>
          </a:xfrm>
          <a:prstGeom prst="straightConnector1">
            <a:avLst/>
          </a:prstGeom>
          <a:noFill/>
          <a:ln w="28575" cap="flat" cmpd="sng">
            <a:solidFill>
              <a:srgbClr val="7030A0"/>
            </a:solidFill>
            <a:prstDash val="solid"/>
            <a:round/>
            <a:headEnd type="triangle" w="med" len="med"/>
            <a:tailEnd type="triangle" w="med" len="med"/>
          </a:ln>
        </p:spPr>
      </p:cxnSp>
      <p:sp>
        <p:nvSpPr>
          <p:cNvPr id="472" name="Google Shape;472;p60"/>
          <p:cNvSpPr txBox="1"/>
          <p:nvPr/>
        </p:nvSpPr>
        <p:spPr>
          <a:xfrm>
            <a:off x="3298329"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473" name="Google Shape;473;p60"/>
          <p:cNvSpPr txBox="1"/>
          <p:nvPr/>
        </p:nvSpPr>
        <p:spPr>
          <a:xfrm>
            <a:off x="4626386"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474" name="Google Shape;474;p60"/>
          <p:cNvSpPr txBox="1"/>
          <p:nvPr/>
        </p:nvSpPr>
        <p:spPr>
          <a:xfrm>
            <a:off x="5939220"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475" name="Google Shape;475;p60"/>
          <p:cNvSpPr txBox="1"/>
          <p:nvPr/>
        </p:nvSpPr>
        <p:spPr>
          <a:xfrm>
            <a:off x="7252054"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476" name="Google Shape;476;p60"/>
          <p:cNvSpPr txBox="1"/>
          <p:nvPr/>
        </p:nvSpPr>
        <p:spPr>
          <a:xfrm>
            <a:off x="1970272" y="6415755"/>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sp>
        <p:nvSpPr>
          <p:cNvPr id="477" name="Google Shape;477;p60"/>
          <p:cNvSpPr/>
          <p:nvPr/>
        </p:nvSpPr>
        <p:spPr>
          <a:xfrm>
            <a:off x="4677796" y="2053677"/>
            <a:ext cx="619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&gt; 3ms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Adding a Clock: Abstraction</a:t>
            </a:r>
            <a:endParaRPr/>
          </a:p>
        </p:txBody>
      </p:sp>
      <p:sp>
        <p:nvSpPr>
          <p:cNvPr id="483" name="Google Shape;483;p6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If we use a long enough clock cycle, we can </a:t>
            </a:r>
            <a:r>
              <a:rPr lang="en-US" i="1"/>
              <a:t>pretend</a:t>
            </a:r>
            <a:r>
              <a:rPr lang="en-US"/>
              <a:t> that combinational chips (like Not) work instantly</a:t>
            </a:r>
            <a:endParaRPr/>
          </a:p>
          <a:p>
            <a:pPr marL="347472" lvl="0" indent="-215392" algn="l" rtl="0">
              <a:lnSpc>
                <a:spcPct val="110000"/>
              </a:lnSpc>
              <a:spcBef>
                <a:spcPts val="440"/>
              </a:spcBef>
              <a:spcAft>
                <a:spcPts val="0"/>
              </a:spcAft>
              <a:buSzPts val="2080"/>
              <a:buFont typeface="Noto Sans Symbols"/>
              <a:buNone/>
            </a:pPr>
            <a:endParaRPr/>
          </a:p>
        </p:txBody>
      </p:sp>
      <p:sp>
        <p:nvSpPr>
          <p:cNvPr id="484" name="Google Shape;484;p6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29</a:t>
            </a:fld>
            <a:endParaRPr/>
          </a:p>
        </p:txBody>
      </p:sp>
      <p:graphicFrame>
        <p:nvGraphicFramePr>
          <p:cNvPr id="485" name="Google Shape;485;p61"/>
          <p:cNvGraphicFramePr/>
          <p:nvPr/>
        </p:nvGraphicFramePr>
        <p:xfrm>
          <a:off x="1696882" y="2693441"/>
          <a:ext cx="6581000" cy="36828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5"/>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86" name="Google Shape;486;p61"/>
          <p:cNvSpPr txBox="1"/>
          <p:nvPr/>
        </p:nvSpPr>
        <p:spPr>
          <a:xfrm>
            <a:off x="376394" y="3083065"/>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487" name="Google Shape;487;p61"/>
          <p:cNvSpPr txBox="1"/>
          <p:nvPr/>
        </p:nvSpPr>
        <p:spPr>
          <a:xfrm>
            <a:off x="1373543" y="3460041"/>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88" name="Google Shape;488;p61"/>
          <p:cNvSpPr txBox="1"/>
          <p:nvPr/>
        </p:nvSpPr>
        <p:spPr>
          <a:xfrm>
            <a:off x="1368100" y="304844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89" name="Google Shape;489;p61"/>
          <p:cNvSpPr txBox="1"/>
          <p:nvPr/>
        </p:nvSpPr>
        <p:spPr>
          <a:xfrm>
            <a:off x="376394" y="444944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Courier New"/>
              <a:ea typeface="Courier New"/>
              <a:cs typeface="Courier New"/>
              <a:sym typeface="Courier New"/>
            </a:endParaRPr>
          </a:p>
        </p:txBody>
      </p:sp>
      <p:sp>
        <p:nvSpPr>
          <p:cNvPr id="490" name="Google Shape;490;p61"/>
          <p:cNvSpPr txBox="1"/>
          <p:nvPr/>
        </p:nvSpPr>
        <p:spPr>
          <a:xfrm>
            <a:off x="1373543" y="4722534"/>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91" name="Google Shape;491;p61"/>
          <p:cNvSpPr txBox="1"/>
          <p:nvPr/>
        </p:nvSpPr>
        <p:spPr>
          <a:xfrm>
            <a:off x="1368100" y="4310942"/>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92" name="Google Shape;492;p61"/>
          <p:cNvSpPr txBox="1"/>
          <p:nvPr/>
        </p:nvSpPr>
        <p:spPr>
          <a:xfrm>
            <a:off x="370767" y="5483804"/>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Courier New"/>
              <a:ea typeface="Courier New"/>
              <a:cs typeface="Courier New"/>
              <a:sym typeface="Courier New"/>
            </a:endParaRPr>
          </a:p>
        </p:txBody>
      </p:sp>
      <p:sp>
        <p:nvSpPr>
          <p:cNvPr id="493" name="Google Shape;493;p61"/>
          <p:cNvSpPr txBox="1"/>
          <p:nvPr/>
        </p:nvSpPr>
        <p:spPr>
          <a:xfrm>
            <a:off x="1367916" y="575689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94" name="Google Shape;494;p61"/>
          <p:cNvSpPr txBox="1"/>
          <p:nvPr/>
        </p:nvSpPr>
        <p:spPr>
          <a:xfrm>
            <a:off x="1362473" y="534530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95" name="Google Shape;495;p61"/>
          <p:cNvSpPr/>
          <p:nvPr/>
        </p:nvSpPr>
        <p:spPr>
          <a:xfrm rot="5400000">
            <a:off x="3825292" y="3800602"/>
            <a:ext cx="948962" cy="1422357"/>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496" name="Google Shape;496;p61"/>
          <p:cNvCxnSpPr/>
          <p:nvPr/>
        </p:nvCxnSpPr>
        <p:spPr>
          <a:xfrm rot="10800000">
            <a:off x="5048333" y="4126471"/>
            <a:ext cx="0" cy="859791"/>
          </a:xfrm>
          <a:prstGeom prst="straightConnector1">
            <a:avLst/>
          </a:prstGeom>
          <a:noFill/>
          <a:ln w="28575" cap="flat" cmpd="sng">
            <a:solidFill>
              <a:srgbClr val="7030A0"/>
            </a:solidFill>
            <a:prstDash val="solid"/>
            <a:round/>
            <a:headEnd type="none" w="sm" len="sm"/>
            <a:tailEnd type="none" w="sm" len="sm"/>
          </a:ln>
        </p:spPr>
      </p:cxnSp>
      <p:sp>
        <p:nvSpPr>
          <p:cNvPr id="497" name="Google Shape;497;p61"/>
          <p:cNvSpPr/>
          <p:nvPr/>
        </p:nvSpPr>
        <p:spPr>
          <a:xfrm>
            <a:off x="2269785" y="4522267"/>
            <a:ext cx="1416432" cy="948963"/>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98" name="Google Shape;498;p61"/>
          <p:cNvSpPr/>
          <p:nvPr/>
        </p:nvSpPr>
        <p:spPr>
          <a:xfrm>
            <a:off x="6242355" y="4526497"/>
            <a:ext cx="1416432" cy="948963"/>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99" name="Google Shape;499;p61"/>
          <p:cNvSpPr/>
          <p:nvPr/>
        </p:nvSpPr>
        <p:spPr>
          <a:xfrm>
            <a:off x="3588594" y="5456442"/>
            <a:ext cx="1416432" cy="948963"/>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00" name="Google Shape;500;p61"/>
          <p:cNvSpPr/>
          <p:nvPr/>
        </p:nvSpPr>
        <p:spPr>
          <a:xfrm rot="5400000">
            <a:off x="2506482" y="4723607"/>
            <a:ext cx="948962" cy="1422357"/>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01" name="Google Shape;501;p61"/>
          <p:cNvSpPr/>
          <p:nvPr/>
        </p:nvSpPr>
        <p:spPr>
          <a:xfrm rot="5400000">
            <a:off x="6454409" y="4731111"/>
            <a:ext cx="948962" cy="1422357"/>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502" name="Google Shape;502;p61"/>
          <p:cNvCxnSpPr/>
          <p:nvPr/>
        </p:nvCxnSpPr>
        <p:spPr>
          <a:xfrm>
            <a:off x="4348361" y="4310942"/>
            <a:ext cx="699972" cy="0"/>
          </a:xfrm>
          <a:prstGeom prst="straightConnector1">
            <a:avLst/>
          </a:prstGeom>
          <a:noFill/>
          <a:ln w="28575" cap="flat" cmpd="sng">
            <a:solidFill>
              <a:srgbClr val="7030A0"/>
            </a:solidFill>
            <a:prstDash val="solid"/>
            <a:round/>
            <a:headEnd type="triangle" w="med" len="med"/>
            <a:tailEnd type="triangle" w="med" len="med"/>
          </a:ln>
        </p:spPr>
      </p:cxnSp>
      <p:sp>
        <p:nvSpPr>
          <p:cNvPr id="503" name="Google Shape;503;p61"/>
          <p:cNvSpPr txBox="1"/>
          <p:nvPr/>
        </p:nvSpPr>
        <p:spPr>
          <a:xfrm>
            <a:off x="3298329"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504" name="Google Shape;504;p61"/>
          <p:cNvSpPr txBox="1"/>
          <p:nvPr/>
        </p:nvSpPr>
        <p:spPr>
          <a:xfrm>
            <a:off x="4626386"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505" name="Google Shape;505;p61"/>
          <p:cNvSpPr txBox="1"/>
          <p:nvPr/>
        </p:nvSpPr>
        <p:spPr>
          <a:xfrm>
            <a:off x="5939220"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506" name="Google Shape;506;p61"/>
          <p:cNvSpPr txBox="1"/>
          <p:nvPr/>
        </p:nvSpPr>
        <p:spPr>
          <a:xfrm>
            <a:off x="7252054"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507" name="Google Shape;507;p61"/>
          <p:cNvSpPr txBox="1"/>
          <p:nvPr/>
        </p:nvSpPr>
        <p:spPr>
          <a:xfrm>
            <a:off x="1970272" y="6415755"/>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5"/>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Bloom’s Taxonomy </a:t>
            </a:r>
            <a:endParaRPr/>
          </a:p>
        </p:txBody>
      </p:sp>
      <p:sp>
        <p:nvSpPr>
          <p:cNvPr id="59" name="Google Shape;59;p5"/>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
        <p:nvSpPr>
          <p:cNvPr id="60" name="Google Shape;60;p5"/>
          <p:cNvSpPr/>
          <p:nvPr/>
        </p:nvSpPr>
        <p:spPr>
          <a:xfrm>
            <a:off x="1370695" y="6003405"/>
            <a:ext cx="7335000" cy="660000"/>
          </a:xfrm>
          <a:prstGeom prst="trapezoid">
            <a:avLst>
              <a:gd name="adj" fmla="val 64862"/>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Open Sans"/>
                <a:ea typeface="Open Sans"/>
                <a:cs typeface="Open Sans"/>
                <a:sym typeface="Open Sans"/>
              </a:rPr>
              <a:t>Remembering</a:t>
            </a:r>
            <a:endParaRPr sz="1600" b="1" i="0" u="none" strike="noStrike" cap="none">
              <a:solidFill>
                <a:srgbClr val="000000"/>
              </a:solidFill>
              <a:latin typeface="Open Sans"/>
              <a:ea typeface="Open Sans"/>
              <a:cs typeface="Open Sans"/>
              <a:sym typeface="Open Sans"/>
            </a:endParaRPr>
          </a:p>
        </p:txBody>
      </p:sp>
      <p:sp>
        <p:nvSpPr>
          <p:cNvPr id="61" name="Google Shape;61;p5"/>
          <p:cNvSpPr/>
          <p:nvPr/>
        </p:nvSpPr>
        <p:spPr>
          <a:xfrm>
            <a:off x="1920139" y="5190432"/>
            <a:ext cx="6259200" cy="705900"/>
          </a:xfrm>
          <a:prstGeom prst="trapezoid">
            <a:avLst>
              <a:gd name="adj" fmla="val 60623"/>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Open Sans"/>
                <a:ea typeface="Open Sans"/>
                <a:cs typeface="Open Sans"/>
                <a:sym typeface="Open Sans"/>
              </a:rPr>
              <a:t>Understanding</a:t>
            </a:r>
            <a:endParaRPr sz="1600" b="0" i="0" u="none" strike="noStrike" cap="none">
              <a:solidFill>
                <a:srgbClr val="000000"/>
              </a:solidFill>
              <a:latin typeface="Arial"/>
              <a:ea typeface="Arial"/>
              <a:cs typeface="Arial"/>
              <a:sym typeface="Arial"/>
            </a:endParaRPr>
          </a:p>
        </p:txBody>
      </p:sp>
      <p:sp>
        <p:nvSpPr>
          <p:cNvPr id="62" name="Google Shape;62;p5"/>
          <p:cNvSpPr/>
          <p:nvPr/>
        </p:nvSpPr>
        <p:spPr>
          <a:xfrm>
            <a:off x="2457634" y="4264611"/>
            <a:ext cx="5184300" cy="818700"/>
          </a:xfrm>
          <a:prstGeom prst="trapezoid">
            <a:avLst>
              <a:gd name="adj" fmla="val 62989"/>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Open Sans"/>
                <a:ea typeface="Open Sans"/>
                <a:cs typeface="Open Sans"/>
                <a:sym typeface="Open Sans"/>
              </a:rPr>
              <a:t>Applying</a:t>
            </a:r>
            <a:endParaRPr sz="1600" b="1" i="0" u="none" strike="noStrike" cap="none">
              <a:solidFill>
                <a:srgbClr val="000000"/>
              </a:solidFill>
              <a:latin typeface="Open Sans"/>
              <a:ea typeface="Open Sans"/>
              <a:cs typeface="Open Sans"/>
              <a:sym typeface="Open Sans"/>
            </a:endParaRPr>
          </a:p>
        </p:txBody>
      </p:sp>
      <p:sp>
        <p:nvSpPr>
          <p:cNvPr id="63" name="Google Shape;63;p5"/>
          <p:cNvSpPr/>
          <p:nvPr/>
        </p:nvSpPr>
        <p:spPr>
          <a:xfrm>
            <a:off x="3054853" y="3497794"/>
            <a:ext cx="3965400" cy="660000"/>
          </a:xfrm>
          <a:prstGeom prst="trapezoid">
            <a:avLst>
              <a:gd name="adj" fmla="val 59874"/>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Open Sans"/>
                <a:ea typeface="Open Sans"/>
                <a:cs typeface="Open Sans"/>
                <a:sym typeface="Open Sans"/>
              </a:rPr>
              <a:t>Analyzing</a:t>
            </a:r>
            <a:endParaRPr sz="1600" b="0" i="0" u="none" strike="noStrike" cap="none">
              <a:solidFill>
                <a:srgbClr val="000000"/>
              </a:solidFill>
              <a:latin typeface="Arial"/>
              <a:ea typeface="Arial"/>
              <a:cs typeface="Arial"/>
              <a:sym typeface="Arial"/>
            </a:endParaRPr>
          </a:p>
        </p:txBody>
      </p:sp>
      <p:sp>
        <p:nvSpPr>
          <p:cNvPr id="64" name="Google Shape;64;p5"/>
          <p:cNvSpPr/>
          <p:nvPr/>
        </p:nvSpPr>
        <p:spPr>
          <a:xfrm>
            <a:off x="4094018" y="1125225"/>
            <a:ext cx="1911300" cy="1452900"/>
          </a:xfrm>
          <a:prstGeom prst="triangle">
            <a:avLst>
              <a:gd name="adj" fmla="val 4940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Open Sans"/>
                <a:ea typeface="Open Sans"/>
                <a:cs typeface="Open Sans"/>
                <a:sym typeface="Open Sans"/>
              </a:rPr>
              <a:t>Creating</a:t>
            </a:r>
            <a:endParaRPr sz="1400" b="0" i="0" u="none" strike="noStrike" cap="none">
              <a:solidFill>
                <a:srgbClr val="000000"/>
              </a:solidFill>
              <a:highlight>
                <a:srgbClr val="FCE5CD"/>
              </a:highlight>
              <a:latin typeface="Arial"/>
              <a:ea typeface="Arial"/>
              <a:cs typeface="Arial"/>
              <a:sym typeface="Arial"/>
            </a:endParaRPr>
          </a:p>
        </p:txBody>
      </p:sp>
      <p:sp>
        <p:nvSpPr>
          <p:cNvPr id="65" name="Google Shape;65;p5"/>
          <p:cNvSpPr/>
          <p:nvPr/>
        </p:nvSpPr>
        <p:spPr>
          <a:xfrm>
            <a:off x="3544574" y="2684832"/>
            <a:ext cx="2986200" cy="705900"/>
          </a:xfrm>
          <a:prstGeom prst="trapezoid">
            <a:avLst>
              <a:gd name="adj" fmla="val 60623"/>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Open Sans"/>
                <a:ea typeface="Open Sans"/>
                <a:cs typeface="Open Sans"/>
                <a:sym typeface="Open Sans"/>
              </a:rPr>
              <a:t>Evaluating</a:t>
            </a:r>
            <a:endParaRPr sz="1600" b="0" i="0" u="none" strike="noStrike" cap="none">
              <a:solidFill>
                <a:srgbClr val="000000"/>
              </a:solidFill>
              <a:latin typeface="Arial"/>
              <a:ea typeface="Arial"/>
              <a:cs typeface="Arial"/>
              <a:sym typeface="Arial"/>
            </a:endParaRPr>
          </a:p>
        </p:txBody>
      </p:sp>
      <p:sp>
        <p:nvSpPr>
          <p:cNvPr id="66" name="Google Shape;66;p5"/>
          <p:cNvSpPr/>
          <p:nvPr/>
        </p:nvSpPr>
        <p:spPr>
          <a:xfrm>
            <a:off x="414575" y="6043688"/>
            <a:ext cx="31299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Recalling facts and basic concepts</a:t>
            </a:r>
            <a:endParaRPr sz="1400" b="0" i="0" u="none" strike="noStrike" cap="none">
              <a:solidFill>
                <a:srgbClr val="000000"/>
              </a:solidFill>
              <a:latin typeface="Arial"/>
              <a:ea typeface="Arial"/>
              <a:cs typeface="Arial"/>
              <a:sym typeface="Arial"/>
            </a:endParaRPr>
          </a:p>
        </p:txBody>
      </p:sp>
      <p:sp>
        <p:nvSpPr>
          <p:cNvPr id="67" name="Google Shape;67;p5"/>
          <p:cNvSpPr/>
          <p:nvPr/>
        </p:nvSpPr>
        <p:spPr>
          <a:xfrm>
            <a:off x="414575" y="5253681"/>
            <a:ext cx="33735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Explaining ideas or concepts</a:t>
            </a:r>
            <a:endParaRPr sz="1400" b="0" i="0" u="none" strike="noStrike" cap="none">
              <a:solidFill>
                <a:srgbClr val="000000"/>
              </a:solidFill>
              <a:latin typeface="Arial"/>
              <a:ea typeface="Arial"/>
              <a:cs typeface="Arial"/>
              <a:sym typeface="Arial"/>
            </a:endParaRPr>
          </a:p>
        </p:txBody>
      </p:sp>
      <p:sp>
        <p:nvSpPr>
          <p:cNvPr id="68" name="Google Shape;68;p5"/>
          <p:cNvSpPr/>
          <p:nvPr/>
        </p:nvSpPr>
        <p:spPr>
          <a:xfrm>
            <a:off x="414575" y="4384389"/>
            <a:ext cx="35991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Using information in a new (or similar) situation</a:t>
            </a:r>
            <a:endParaRPr sz="1400" b="0" i="0" u="none" strike="noStrike" cap="none">
              <a:solidFill>
                <a:srgbClr val="000000"/>
              </a:solidFill>
              <a:latin typeface="Arial"/>
              <a:ea typeface="Arial"/>
              <a:cs typeface="Arial"/>
              <a:sym typeface="Arial"/>
            </a:endParaRPr>
          </a:p>
        </p:txBody>
      </p:sp>
      <p:sp>
        <p:nvSpPr>
          <p:cNvPr id="69" name="Google Shape;69;p5"/>
          <p:cNvSpPr/>
          <p:nvPr/>
        </p:nvSpPr>
        <p:spPr>
          <a:xfrm>
            <a:off x="414575" y="3538018"/>
            <a:ext cx="38130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Drawing connections among ideas</a:t>
            </a:r>
            <a:endParaRPr sz="1400" b="0" i="0" u="none" strike="noStrike" cap="none">
              <a:solidFill>
                <a:srgbClr val="000000"/>
              </a:solidFill>
              <a:latin typeface="Arial"/>
              <a:ea typeface="Arial"/>
              <a:cs typeface="Arial"/>
              <a:sym typeface="Arial"/>
            </a:endParaRPr>
          </a:p>
        </p:txBody>
      </p:sp>
      <p:sp>
        <p:nvSpPr>
          <p:cNvPr id="70" name="Google Shape;70;p5"/>
          <p:cNvSpPr/>
          <p:nvPr/>
        </p:nvSpPr>
        <p:spPr>
          <a:xfrm>
            <a:off x="414575" y="2759590"/>
            <a:ext cx="39654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Justifying your decisions or position</a:t>
            </a:r>
            <a:endParaRPr sz="1400" b="0" i="0" u="none" strike="noStrike" cap="none">
              <a:solidFill>
                <a:srgbClr val="000000"/>
              </a:solidFill>
              <a:latin typeface="Arial"/>
              <a:ea typeface="Arial"/>
              <a:cs typeface="Arial"/>
              <a:sym typeface="Arial"/>
            </a:endParaRPr>
          </a:p>
        </p:txBody>
      </p:sp>
      <p:sp>
        <p:nvSpPr>
          <p:cNvPr id="71" name="Google Shape;71;p5"/>
          <p:cNvSpPr/>
          <p:nvPr/>
        </p:nvSpPr>
        <p:spPr>
          <a:xfrm>
            <a:off x="414575" y="1908424"/>
            <a:ext cx="41340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Producing something new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Five-minute Break!</a:t>
            </a:r>
            <a:endParaRPr dirty="0"/>
          </a:p>
        </p:txBody>
      </p:sp>
      <p:sp>
        <p:nvSpPr>
          <p:cNvPr id="283" name="Google Shape;283;p5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t>Feel free to stand up, stretch, use the restroom, drink some water, review your notes, or ask questions</a:t>
            </a:r>
          </a:p>
          <a:p>
            <a:pPr marL="649224" lvl="1" indent="-283463" algn="l" rtl="0">
              <a:lnSpc>
                <a:spcPct val="100000"/>
              </a:lnSpc>
              <a:spcBef>
                <a:spcPts val="24"/>
              </a:spcBef>
              <a:spcAft>
                <a:spcPts val="0"/>
              </a:spcAft>
              <a:buSzPts val="2420"/>
              <a:buChar char="▪"/>
            </a:pPr>
            <a:endParaRPr lang="en-US" dirty="0"/>
          </a:p>
          <a:p>
            <a:pPr marL="347472" lvl="0" indent="-347472"/>
            <a:r>
              <a:rPr lang="en-US" dirty="0"/>
              <a:t>We’ll be back at:</a:t>
            </a:r>
          </a:p>
        </p:txBody>
      </p:sp>
      <p:sp>
        <p:nvSpPr>
          <p:cNvPr id="284" name="Google Shape;284;p5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30</a:t>
            </a:fld>
            <a:endParaRPr/>
          </a:p>
        </p:txBody>
      </p:sp>
      <p:pic>
        <p:nvPicPr>
          <p:cNvPr id="1026" name="Picture 2" descr="School Breaks Should Be BREAKS - Helping Moms Connect">
            <a:extLst>
              <a:ext uri="{FF2B5EF4-FFF2-40B4-BE49-F238E27FC236}">
                <a16:creationId xmlns:a16="http://schemas.microsoft.com/office/drawing/2014/main" id="{D74876A3-2D7D-26BC-047E-E12B1A513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485" y="3848100"/>
            <a:ext cx="4247048" cy="221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569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p:nvPr/>
        </p:nvSpPr>
        <p:spPr>
          <a:xfrm>
            <a:off x="374090" y="1486855"/>
            <a:ext cx="8388910" cy="12715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600" b="1" i="0" u="none" strike="noStrike" cap="none">
                <a:solidFill>
                  <a:schemeClr val="dk1"/>
                </a:solidFill>
                <a:latin typeface="Calibri"/>
                <a:ea typeface="Calibri"/>
                <a:cs typeface="Calibri"/>
                <a:sym typeface="Calibri"/>
              </a:rPr>
              <a:t>Which of the following statements about sequential logic is FALSE?</a:t>
            </a:r>
            <a:endParaRPr/>
          </a:p>
        </p:txBody>
      </p:sp>
      <p:sp>
        <p:nvSpPr>
          <p:cNvPr id="151" name="Google Shape;151;p28"/>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31</a:t>
            </a:fld>
            <a:endParaRPr/>
          </a:p>
        </p:txBody>
      </p:sp>
      <p:sp>
        <p:nvSpPr>
          <p:cNvPr id="152" name="Google Shape;152;p28"/>
          <p:cNvSpPr txBox="1"/>
          <p:nvPr/>
        </p:nvSpPr>
        <p:spPr>
          <a:xfrm>
            <a:off x="396875" y="2422933"/>
            <a:ext cx="8366125" cy="4972050"/>
          </a:xfrm>
          <a:prstGeom prst="rect">
            <a:avLst/>
          </a:prstGeom>
          <a:noFill/>
          <a:ln>
            <a:noFill/>
          </a:ln>
        </p:spPr>
        <p:txBody>
          <a:bodyPr spcFirstLastPara="1" wrap="square" lIns="91425" tIns="45700" rIns="91425" bIns="45700" anchor="t" anchorCtr="0">
            <a:noAutofit/>
          </a:bodyPr>
          <a:lstStyle/>
          <a:p>
            <a:pPr marL="610870" marR="0" lvl="0" indent="-514350" algn="l" rtl="0">
              <a:lnSpc>
                <a:spcPct val="100000"/>
              </a:lnSpc>
              <a:spcBef>
                <a:spcPts val="520"/>
              </a:spcBef>
              <a:spcAft>
                <a:spcPts val="0"/>
              </a:spcAft>
              <a:buClr>
                <a:srgbClr val="4B2A85"/>
              </a:buClr>
              <a:buSzPts val="2600"/>
              <a:buFont typeface="Arial"/>
              <a:buAutoNum type="alphaUcPeriod"/>
            </a:pPr>
            <a:r>
              <a:rPr lang="en-US" sz="2600" b="1" i="0" u="none" strike="noStrike" cap="none">
                <a:solidFill>
                  <a:srgbClr val="FF9A01"/>
                </a:solidFill>
                <a:latin typeface="Calibri"/>
                <a:ea typeface="Calibri"/>
                <a:cs typeface="Calibri"/>
                <a:sym typeface="Calibri"/>
              </a:rPr>
              <a:t>We represent time with a clock signal that alternates between high and low signals</a:t>
            </a:r>
            <a:endParaRPr sz="2600" b="1" i="0" u="none" strike="noStrike" cap="none">
              <a:solidFill>
                <a:schemeClr val="dk1"/>
              </a:solidFill>
              <a:latin typeface="Calibri"/>
              <a:ea typeface="Calibri"/>
              <a:cs typeface="Calibri"/>
              <a:sym typeface="Calibri"/>
            </a:endParaRPr>
          </a:p>
          <a:p>
            <a:pPr marL="610870" marR="0" lvl="0" indent="-514350" algn="l" rtl="0">
              <a:lnSpc>
                <a:spcPct val="100000"/>
              </a:lnSpc>
              <a:spcBef>
                <a:spcPts val="520"/>
              </a:spcBef>
              <a:spcAft>
                <a:spcPts val="0"/>
              </a:spcAft>
              <a:buClr>
                <a:srgbClr val="4B2A85"/>
              </a:buClr>
              <a:buSzPts val="2600"/>
              <a:buFont typeface="Arial"/>
              <a:buAutoNum type="alphaUcPeriod"/>
            </a:pPr>
            <a:r>
              <a:rPr lang="en-US" sz="2600" b="1" i="0" u="none" strike="noStrike" cap="none">
                <a:solidFill>
                  <a:srgbClr val="00B050"/>
                </a:solidFill>
                <a:latin typeface="Calibri"/>
                <a:ea typeface="Calibri"/>
                <a:cs typeface="Calibri"/>
                <a:sym typeface="Calibri"/>
              </a:rPr>
              <a:t>The DFF allows us to reuse outputs as inputs in a circuit</a:t>
            </a:r>
            <a:endParaRPr/>
          </a:p>
          <a:p>
            <a:pPr marL="610870" marR="0" lvl="0" indent="-514350" algn="l" rtl="0">
              <a:lnSpc>
                <a:spcPct val="100000"/>
              </a:lnSpc>
              <a:spcBef>
                <a:spcPts val="520"/>
              </a:spcBef>
              <a:spcAft>
                <a:spcPts val="0"/>
              </a:spcAft>
              <a:buClr>
                <a:srgbClr val="4B2A85"/>
              </a:buClr>
              <a:buSzPts val="2600"/>
              <a:buFont typeface="Arial"/>
              <a:buAutoNum type="alphaUcPeriod"/>
            </a:pPr>
            <a:r>
              <a:rPr lang="en-US" sz="2600" b="1" i="0" u="none" strike="noStrike" cap="none">
                <a:solidFill>
                  <a:srgbClr val="FF329A"/>
                </a:solidFill>
                <a:latin typeface="Calibri"/>
                <a:ea typeface="Calibri"/>
                <a:cs typeface="Calibri"/>
                <a:sym typeface="Calibri"/>
              </a:rPr>
              <a:t>The outputs for a DFF at time t=2 is determined by the inputs at time t=3</a:t>
            </a:r>
            <a:endParaRPr/>
          </a:p>
          <a:p>
            <a:pPr marL="610870" marR="0" lvl="0" indent="-514350" algn="l" rtl="0">
              <a:lnSpc>
                <a:spcPct val="100000"/>
              </a:lnSpc>
              <a:spcBef>
                <a:spcPts val="520"/>
              </a:spcBef>
              <a:spcAft>
                <a:spcPts val="0"/>
              </a:spcAft>
              <a:buClr>
                <a:srgbClr val="4B2A85"/>
              </a:buClr>
              <a:buSzPts val="2600"/>
              <a:buFont typeface="Arial"/>
              <a:buAutoNum type="alphaUcPeriod"/>
            </a:pPr>
            <a:r>
              <a:rPr lang="en-US" sz="2600" b="1" i="0" u="none" strike="noStrike" cap="none">
                <a:solidFill>
                  <a:srgbClr val="00B0F0"/>
                </a:solidFill>
                <a:latin typeface="Calibri"/>
                <a:ea typeface="Calibri"/>
                <a:cs typeface="Calibri"/>
                <a:sym typeface="Calibri"/>
              </a:rPr>
              <a:t>Sequential logic is important because it addresses slight delays caused in circuit gates</a:t>
            </a:r>
            <a:endParaRPr/>
          </a:p>
          <a:p>
            <a:pPr marL="610870" marR="0" lvl="0" indent="-514350" algn="l" rtl="0">
              <a:lnSpc>
                <a:spcPct val="100000"/>
              </a:lnSpc>
              <a:spcBef>
                <a:spcPts val="520"/>
              </a:spcBef>
              <a:spcAft>
                <a:spcPts val="0"/>
              </a:spcAft>
              <a:buClr>
                <a:srgbClr val="4B2A85"/>
              </a:buClr>
              <a:buSzPts val="2600"/>
              <a:buFont typeface="Arial"/>
              <a:buAutoNum type="alphaUcPeriod"/>
            </a:pPr>
            <a:r>
              <a:rPr lang="en-US" sz="2600" b="1" i="0" u="none" strike="noStrike" cap="none">
                <a:solidFill>
                  <a:srgbClr val="9A6533"/>
                </a:solidFill>
                <a:latin typeface="Calibri"/>
                <a:ea typeface="Calibri"/>
                <a:cs typeface="Calibri"/>
                <a:sym typeface="Calibri"/>
              </a:rPr>
              <a:t>We’re lost…</a:t>
            </a:r>
            <a:endParaRPr sz="2600" b="1"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51" name="Google Shape;51;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Bloom’s Taxonomy</a:t>
            </a:r>
            <a:endParaRPr dirty="0">
              <a:solidFill>
                <a:schemeClr val="tx1"/>
              </a:solidFill>
            </a:endParaRPr>
          </a:p>
          <a:p>
            <a:pPr marL="640080" lvl="1" indent="-283464" algn="l" rtl="0">
              <a:lnSpc>
                <a:spcPct val="110000"/>
              </a:lnSpc>
              <a:spcBef>
                <a:spcPts val="24"/>
              </a:spcBef>
              <a:spcAft>
                <a:spcPts val="0"/>
              </a:spcAft>
              <a:buSzPts val="2420"/>
              <a:buChar char="▪"/>
            </a:pPr>
            <a:r>
              <a:rPr lang="en-US" dirty="0">
                <a:solidFill>
                  <a:schemeClr val="tx1"/>
                </a:solidFill>
              </a:rPr>
              <a:t>Applying Higher Levels of Cognition to Learning</a:t>
            </a:r>
          </a:p>
          <a:p>
            <a:pPr marL="640080" lvl="1" indent="-283464" algn="l" rtl="0">
              <a:lnSpc>
                <a:spcPct val="110000"/>
              </a:lnSpc>
              <a:spcBef>
                <a:spcPts val="24"/>
              </a:spcBef>
              <a:spcAft>
                <a:spcPts val="0"/>
              </a:spcAft>
              <a:buSzPts val="2420"/>
              <a:buChar char="▪"/>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Introduction to Sequential Logic</a:t>
            </a:r>
          </a:p>
          <a:p>
            <a:pPr marL="640080" lvl="1" indent="-283464"/>
            <a:r>
              <a:rPr lang="en-US" dirty="0">
                <a:solidFill>
                  <a:schemeClr val="tx1"/>
                </a:solidFill>
              </a:rPr>
              <a:t>The Problem with Combinational Logic</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Representing Time in Hardware</a:t>
            </a:r>
          </a:p>
          <a:p>
            <a:pPr marL="640080" lvl="1" indent="-283464" algn="l" rtl="0">
              <a:lnSpc>
                <a:spcPct val="110000"/>
              </a:lnSpc>
              <a:spcBef>
                <a:spcPts val="24"/>
              </a:spcBef>
              <a:spcAft>
                <a:spcPts val="0"/>
              </a:spcAft>
              <a:buSzPts val="2420"/>
              <a:buChar char="▪"/>
            </a:pPr>
            <a:r>
              <a:rPr lang="en-US" dirty="0">
                <a:solidFill>
                  <a:schemeClr val="tx1"/>
                </a:solidFill>
              </a:rPr>
              <a:t>Clock Signals and Units of Time in Hardware</a:t>
            </a:r>
          </a:p>
          <a:p>
            <a:pPr marL="640080" lvl="1" indent="-129794" algn="l" rtl="0">
              <a:lnSpc>
                <a:spcPct val="110000"/>
              </a:lnSpc>
              <a:spcBef>
                <a:spcPts val="24"/>
              </a:spcBef>
              <a:spcAft>
                <a:spcPts val="0"/>
              </a:spcAft>
              <a:buSzPts val="2420"/>
              <a:buNone/>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The Data Flip-Flop (DFF)</a:t>
            </a:r>
            <a:endParaRPr b="1" dirty="0">
              <a:solidFill>
                <a:srgbClr val="4B2A85"/>
              </a:solidFill>
            </a:endParaRPr>
          </a:p>
          <a:p>
            <a:pPr marL="640080" lvl="1" indent="-283464" algn="l" rtl="0">
              <a:lnSpc>
                <a:spcPct val="110000"/>
              </a:lnSpc>
              <a:spcBef>
                <a:spcPts val="24"/>
              </a:spcBef>
              <a:spcAft>
                <a:spcPts val="0"/>
              </a:spcAft>
              <a:buSzPts val="2420"/>
              <a:buChar char="▪"/>
            </a:pPr>
            <a:r>
              <a:rPr lang="en-US" b="1" dirty="0">
                <a:solidFill>
                  <a:srgbClr val="4B2A85"/>
                </a:solidFill>
              </a:rPr>
              <a:t>Implementation and Examples</a:t>
            </a:r>
            <a:endParaRPr b="1" dirty="0">
              <a:solidFill>
                <a:srgbClr val="4B2A85"/>
              </a:solidFill>
            </a:endParaRPr>
          </a:p>
        </p:txBody>
      </p:sp>
      <p:sp>
        <p:nvSpPr>
          <p:cNvPr id="52" name="Google Shape;52;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32</a:t>
            </a:fld>
            <a:endParaRPr/>
          </a:p>
        </p:txBody>
      </p:sp>
    </p:spTree>
    <p:extLst>
      <p:ext uri="{BB962C8B-B14F-4D97-AF65-F5344CB8AC3E}">
        <p14:creationId xmlns:p14="http://schemas.microsoft.com/office/powerpoint/2010/main" val="4185806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6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The Data Flip-Flop Gate</a:t>
            </a:r>
            <a:endParaRPr dirty="0"/>
          </a:p>
        </p:txBody>
      </p:sp>
      <p:sp>
        <p:nvSpPr>
          <p:cNvPr id="585" name="Google Shape;585;p6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Simplest state-keeping component</a:t>
            </a:r>
            <a:endParaRPr dirty="0"/>
          </a:p>
          <a:p>
            <a:pPr marL="640080" lvl="1" indent="-283464" algn="l" rtl="0">
              <a:lnSpc>
                <a:spcPct val="110000"/>
              </a:lnSpc>
              <a:spcBef>
                <a:spcPts val="24"/>
              </a:spcBef>
              <a:spcAft>
                <a:spcPts val="0"/>
              </a:spcAft>
              <a:buSzPts val="2420"/>
              <a:buChar char="▪"/>
            </a:pPr>
            <a:r>
              <a:rPr lang="en-US" dirty="0"/>
              <a:t>1-bit input, 1-bit output</a:t>
            </a:r>
            <a:endParaRPr dirty="0"/>
          </a:p>
          <a:p>
            <a:pPr marL="640080" lvl="1" indent="-283464" algn="l" rtl="0">
              <a:lnSpc>
                <a:spcPct val="110000"/>
              </a:lnSpc>
              <a:spcBef>
                <a:spcPts val="24"/>
              </a:spcBef>
              <a:spcAft>
                <a:spcPts val="0"/>
              </a:spcAft>
              <a:buSzPts val="2420"/>
              <a:buChar char="▪"/>
            </a:pPr>
            <a:r>
              <a:rPr lang="en-US" dirty="0"/>
              <a:t>Wired to the clock signal</a:t>
            </a:r>
            <a:endParaRPr dirty="0"/>
          </a:p>
          <a:p>
            <a:pPr marL="640080" lvl="1" indent="-283464" algn="l" rtl="0">
              <a:lnSpc>
                <a:spcPct val="110000"/>
              </a:lnSpc>
              <a:spcBef>
                <a:spcPts val="24"/>
              </a:spcBef>
              <a:spcAft>
                <a:spcPts val="0"/>
              </a:spcAft>
              <a:buSzPts val="2420"/>
              <a:buChar char="▪"/>
            </a:pPr>
            <a:r>
              <a:rPr lang="en-US" dirty="0"/>
              <a:t>Always outputs its previous input: </a:t>
            </a:r>
            <a:r>
              <a:rPr lang="en-US" b="1" dirty="0">
                <a:latin typeface="Courier New"/>
                <a:ea typeface="Courier New"/>
                <a:cs typeface="Courier New"/>
                <a:sym typeface="Courier New"/>
              </a:rPr>
              <a:t>out(t) =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Implementation: a gate that can flip between two stable states (remembering 0 vs. remembering 1)</a:t>
            </a:r>
            <a:endParaRPr dirty="0"/>
          </a:p>
          <a:p>
            <a:pPr marL="640080" lvl="1" indent="-283464" algn="l" rtl="0">
              <a:lnSpc>
                <a:spcPct val="110000"/>
              </a:lnSpc>
              <a:spcBef>
                <a:spcPts val="24"/>
              </a:spcBef>
              <a:spcAft>
                <a:spcPts val="0"/>
              </a:spcAft>
              <a:buSzPts val="2420"/>
              <a:buChar char="▪"/>
            </a:pPr>
            <a:r>
              <a:rPr lang="en-US" dirty="0"/>
              <a:t>Gates with this behavior are “Data Flip Flops” (DFFs)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86" name="Google Shape;586;p6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33</a:t>
            </a:fld>
            <a:endParaRPr/>
          </a:p>
        </p:txBody>
      </p:sp>
      <p:pic>
        <p:nvPicPr>
          <p:cNvPr id="587" name="Google Shape;587;p64" descr="Circuit diagram showing a DFF. There is an input on the left, an output on the right, and a clock signal on top. The DFF outputs the input given at the previous time period based on the clock signal" title="DFF Circuit Diagram"/>
          <p:cNvPicPr preferRelativeResize="0"/>
          <p:nvPr/>
        </p:nvPicPr>
        <p:blipFill rotWithShape="1">
          <a:blip r:embed="rId3">
            <a:alphaModFix/>
          </a:blip>
          <a:srcRect/>
          <a:stretch/>
        </p:blipFill>
        <p:spPr>
          <a:xfrm>
            <a:off x="3294050" y="4999871"/>
            <a:ext cx="2571750" cy="1219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6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Aside: Treating the DFF as a Primitive</a:t>
            </a:r>
            <a:endParaRPr dirty="0"/>
          </a:p>
        </p:txBody>
      </p:sp>
      <p:sp>
        <p:nvSpPr>
          <p:cNvPr id="593" name="Google Shape;593;p66"/>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Disclaimer: DFFs can be made from Nand gates exclusively</a:t>
            </a:r>
            <a:endParaRPr dirty="0"/>
          </a:p>
          <a:p>
            <a:pPr marL="640080" lvl="1" indent="-283464" algn="l" rtl="0">
              <a:lnSpc>
                <a:spcPct val="110000"/>
              </a:lnSpc>
              <a:spcBef>
                <a:spcPts val="24"/>
              </a:spcBef>
              <a:spcAft>
                <a:spcPts val="0"/>
              </a:spcAft>
              <a:buSzPts val="2420"/>
              <a:buChar char="▪"/>
            </a:pPr>
            <a:r>
              <a:rPr lang="en-US" dirty="0"/>
              <a:t>But requires wiring them together in a “messy” loop that the hardware simulator can’t simulate and isn’t very educational</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For simplicity, we will treat the DFF as a primitive in the projects</a:t>
            </a:r>
            <a:endParaRPr dirty="0"/>
          </a:p>
          <a:p>
            <a:pPr marL="640080" lvl="1" indent="-283464" algn="l" rtl="0">
              <a:lnSpc>
                <a:spcPct val="110000"/>
              </a:lnSpc>
              <a:spcBef>
                <a:spcPts val="24"/>
              </a:spcBef>
              <a:spcAft>
                <a:spcPts val="0"/>
              </a:spcAft>
              <a:buSzPts val="2420"/>
              <a:buChar char="▪"/>
            </a:pPr>
            <a:r>
              <a:rPr lang="en-US" dirty="0"/>
              <a:t>Just like Nand, you can use the built-in implementation</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94" name="Google Shape;594;p6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6"/>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Data Flip-Flop (DFF) Behavior</a:t>
            </a:r>
            <a:endParaRPr dirty="0"/>
          </a:p>
        </p:txBody>
      </p:sp>
      <p:sp>
        <p:nvSpPr>
          <p:cNvPr id="601" name="Google Shape;601;p26"/>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35</a:t>
            </a:fld>
            <a:endParaRPr/>
          </a:p>
        </p:txBody>
      </p:sp>
      <p:graphicFrame>
        <p:nvGraphicFramePr>
          <p:cNvPr id="602" name="Google Shape;602;p26"/>
          <p:cNvGraphicFramePr/>
          <p:nvPr/>
        </p:nvGraphicFramePr>
        <p:xfrm>
          <a:off x="1683133" y="1329590"/>
          <a:ext cx="6581000" cy="356589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3">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rowSpan="3">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48800">
                <a:tc grid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603" name="Google Shape;603;p26"/>
          <p:cNvSpPr txBox="1"/>
          <p:nvPr/>
        </p:nvSpPr>
        <p:spPr>
          <a:xfrm>
            <a:off x="362645" y="1719214"/>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604" name="Google Shape;604;p26"/>
          <p:cNvSpPr txBox="1"/>
          <p:nvPr/>
        </p:nvSpPr>
        <p:spPr>
          <a:xfrm>
            <a:off x="1355090" y="193712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Arial"/>
              <a:ea typeface="Arial"/>
              <a:cs typeface="Arial"/>
              <a:sym typeface="Arial"/>
            </a:endParaRPr>
          </a:p>
        </p:txBody>
      </p:sp>
      <p:sp>
        <p:nvSpPr>
          <p:cNvPr id="605" name="Google Shape;605;p26"/>
          <p:cNvSpPr txBox="1"/>
          <p:nvPr/>
        </p:nvSpPr>
        <p:spPr>
          <a:xfrm>
            <a:off x="1349647" y="152553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Arial"/>
              <a:ea typeface="Arial"/>
              <a:cs typeface="Arial"/>
              <a:sym typeface="Arial"/>
            </a:endParaRPr>
          </a:p>
        </p:txBody>
      </p:sp>
      <p:sp>
        <p:nvSpPr>
          <p:cNvPr id="606" name="Google Shape;606;p26"/>
          <p:cNvSpPr txBox="1"/>
          <p:nvPr/>
        </p:nvSpPr>
        <p:spPr>
          <a:xfrm>
            <a:off x="357018" y="289897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Arial"/>
              <a:ea typeface="Arial"/>
              <a:cs typeface="Arial"/>
              <a:sym typeface="Arial"/>
            </a:endParaRPr>
          </a:p>
        </p:txBody>
      </p:sp>
      <p:sp>
        <p:nvSpPr>
          <p:cNvPr id="607" name="Google Shape;607;p26"/>
          <p:cNvSpPr txBox="1"/>
          <p:nvPr/>
        </p:nvSpPr>
        <p:spPr>
          <a:xfrm>
            <a:off x="1360533" y="312553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Arial"/>
              <a:ea typeface="Arial"/>
              <a:cs typeface="Arial"/>
              <a:sym typeface="Arial"/>
            </a:endParaRPr>
          </a:p>
        </p:txBody>
      </p:sp>
      <p:sp>
        <p:nvSpPr>
          <p:cNvPr id="608" name="Google Shape;608;p26"/>
          <p:cNvSpPr txBox="1"/>
          <p:nvPr/>
        </p:nvSpPr>
        <p:spPr>
          <a:xfrm>
            <a:off x="1355090" y="271394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Arial"/>
              <a:ea typeface="Arial"/>
              <a:cs typeface="Arial"/>
              <a:sym typeface="Arial"/>
            </a:endParaRPr>
          </a:p>
        </p:txBody>
      </p:sp>
      <p:sp>
        <p:nvSpPr>
          <p:cNvPr id="609" name="Google Shape;609;p26"/>
          <p:cNvSpPr txBox="1"/>
          <p:nvPr/>
        </p:nvSpPr>
        <p:spPr>
          <a:xfrm>
            <a:off x="357018" y="403079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Arial"/>
              <a:ea typeface="Arial"/>
              <a:cs typeface="Arial"/>
              <a:sym typeface="Arial"/>
            </a:endParaRPr>
          </a:p>
        </p:txBody>
      </p:sp>
      <p:sp>
        <p:nvSpPr>
          <p:cNvPr id="610" name="Google Shape;610;p26"/>
          <p:cNvSpPr txBox="1"/>
          <p:nvPr/>
        </p:nvSpPr>
        <p:spPr>
          <a:xfrm>
            <a:off x="1354167" y="431394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Arial"/>
              <a:ea typeface="Arial"/>
              <a:cs typeface="Arial"/>
              <a:sym typeface="Arial"/>
            </a:endParaRPr>
          </a:p>
        </p:txBody>
      </p:sp>
      <p:sp>
        <p:nvSpPr>
          <p:cNvPr id="611" name="Google Shape;611;p26"/>
          <p:cNvSpPr txBox="1"/>
          <p:nvPr/>
        </p:nvSpPr>
        <p:spPr>
          <a:xfrm>
            <a:off x="1348724" y="3902353"/>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Arial"/>
              <a:ea typeface="Arial"/>
              <a:cs typeface="Arial"/>
              <a:sym typeface="Arial"/>
            </a:endParaRPr>
          </a:p>
        </p:txBody>
      </p:sp>
      <p:sp>
        <p:nvSpPr>
          <p:cNvPr id="612" name="Google Shape;612;p26"/>
          <p:cNvSpPr txBox="1"/>
          <p:nvPr/>
        </p:nvSpPr>
        <p:spPr>
          <a:xfrm>
            <a:off x="3284580"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Arial"/>
              <a:ea typeface="Arial"/>
              <a:cs typeface="Arial"/>
              <a:sym typeface="Arial"/>
            </a:endParaRPr>
          </a:p>
        </p:txBody>
      </p:sp>
      <p:sp>
        <p:nvSpPr>
          <p:cNvPr id="613" name="Google Shape;613;p26"/>
          <p:cNvSpPr txBox="1"/>
          <p:nvPr/>
        </p:nvSpPr>
        <p:spPr>
          <a:xfrm>
            <a:off x="4612637"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Arial"/>
              <a:ea typeface="Arial"/>
              <a:cs typeface="Arial"/>
              <a:sym typeface="Arial"/>
            </a:endParaRPr>
          </a:p>
        </p:txBody>
      </p:sp>
      <p:sp>
        <p:nvSpPr>
          <p:cNvPr id="614" name="Google Shape;614;p26"/>
          <p:cNvSpPr txBox="1"/>
          <p:nvPr/>
        </p:nvSpPr>
        <p:spPr>
          <a:xfrm>
            <a:off x="5925471"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Arial"/>
              <a:ea typeface="Arial"/>
              <a:cs typeface="Arial"/>
              <a:sym typeface="Arial"/>
            </a:endParaRPr>
          </a:p>
        </p:txBody>
      </p:sp>
      <p:sp>
        <p:nvSpPr>
          <p:cNvPr id="615" name="Google Shape;615;p26"/>
          <p:cNvSpPr txBox="1"/>
          <p:nvPr/>
        </p:nvSpPr>
        <p:spPr>
          <a:xfrm>
            <a:off x="7238305"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Arial"/>
              <a:ea typeface="Arial"/>
              <a:cs typeface="Arial"/>
              <a:sym typeface="Arial"/>
            </a:endParaRPr>
          </a:p>
        </p:txBody>
      </p:sp>
      <p:sp>
        <p:nvSpPr>
          <p:cNvPr id="616" name="Google Shape;616;p26"/>
          <p:cNvSpPr txBox="1"/>
          <p:nvPr/>
        </p:nvSpPr>
        <p:spPr>
          <a:xfrm>
            <a:off x="1956523" y="4563910"/>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Arial"/>
              <a:ea typeface="Arial"/>
              <a:cs typeface="Arial"/>
              <a:sym typeface="Arial"/>
            </a:endParaRPr>
          </a:p>
        </p:txBody>
      </p:sp>
      <p:cxnSp>
        <p:nvCxnSpPr>
          <p:cNvPr id="617" name="Google Shape;617;p26"/>
          <p:cNvCxnSpPr/>
          <p:nvPr/>
        </p:nvCxnSpPr>
        <p:spPr>
          <a:xfrm>
            <a:off x="4973588" y="2996428"/>
            <a:ext cx="1319248" cy="1034363"/>
          </a:xfrm>
          <a:prstGeom prst="straightConnector1">
            <a:avLst/>
          </a:prstGeom>
          <a:noFill/>
          <a:ln w="38100" cap="flat" cmpd="sng">
            <a:solidFill>
              <a:srgbClr val="00B0F0"/>
            </a:solidFill>
            <a:prstDash val="solid"/>
            <a:round/>
            <a:headEnd type="none" w="sm" len="sm"/>
            <a:tailEnd type="stealth" w="med" len="med"/>
          </a:ln>
        </p:spPr>
      </p:cxnSp>
      <p:pic>
        <p:nvPicPr>
          <p:cNvPr id="618" name="Google Shape;618;p26" descr="Circuit diagram showing a DFF. There is an input on the left, an output on the right, and a clock signal on top. The DFF outputs the input given at the previous time period based on the clock signal" title="DFF Circuit Diagram"/>
          <p:cNvPicPr preferRelativeResize="0"/>
          <p:nvPr/>
        </p:nvPicPr>
        <p:blipFill rotWithShape="1">
          <a:blip r:embed="rId3">
            <a:alphaModFix/>
          </a:blip>
          <a:srcRect/>
          <a:stretch/>
        </p:blipFill>
        <p:spPr>
          <a:xfrm>
            <a:off x="3654347" y="5203122"/>
            <a:ext cx="2571750" cy="12192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6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Sequential Chips</a:t>
            </a:r>
            <a:endParaRPr/>
          </a:p>
        </p:txBody>
      </p:sp>
      <p:sp>
        <p:nvSpPr>
          <p:cNvPr id="624" name="Google Shape;624;p6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A category of chips that utilize the clock signal, in addition to any combinational logic</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Capable of:</a:t>
            </a:r>
            <a:endParaRPr dirty="0"/>
          </a:p>
          <a:p>
            <a:pPr marL="640080" lvl="1" indent="-283464" algn="l" rtl="0">
              <a:lnSpc>
                <a:spcPct val="110000"/>
              </a:lnSpc>
              <a:spcBef>
                <a:spcPts val="24"/>
              </a:spcBef>
              <a:spcAft>
                <a:spcPts val="0"/>
              </a:spcAft>
              <a:buSzPts val="2420"/>
              <a:buChar char="▪"/>
            </a:pPr>
            <a:r>
              <a:rPr lang="en-US" dirty="0"/>
              <a:t>Maintaining state</a:t>
            </a:r>
            <a:endParaRPr dirty="0"/>
          </a:p>
          <a:p>
            <a:pPr marL="640080" lvl="1" indent="-283464" algn="l" rtl="0">
              <a:lnSpc>
                <a:spcPct val="110000"/>
              </a:lnSpc>
              <a:spcBef>
                <a:spcPts val="24"/>
              </a:spcBef>
              <a:spcAft>
                <a:spcPts val="0"/>
              </a:spcAft>
              <a:buSzPts val="2420"/>
              <a:buChar char="▪"/>
            </a:pPr>
            <a:r>
              <a:rPr lang="en-US" dirty="0"/>
              <a:t>Optionally, acting on that state and the current inputs</a:t>
            </a:r>
            <a:endParaRPr dirty="0"/>
          </a:p>
          <a:p>
            <a:pPr marL="1051560" lvl="2" indent="-274320" algn="l" rtl="0">
              <a:lnSpc>
                <a:spcPct val="110000"/>
              </a:lnSpc>
              <a:spcBef>
                <a:spcPts val="0"/>
              </a:spcBef>
              <a:spcAft>
                <a:spcPts val="0"/>
              </a:spcAft>
              <a:buSzPts val="2200"/>
              <a:buChar char="•"/>
            </a:pPr>
            <a:r>
              <a:rPr lang="en-US" dirty="0"/>
              <a:t>Can incorporate combinational logic as well</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Constructed from:</a:t>
            </a:r>
            <a:endParaRPr dirty="0"/>
          </a:p>
          <a:p>
            <a:pPr marL="640080" lvl="1" indent="-283464" algn="l" rtl="0">
              <a:lnSpc>
                <a:spcPct val="110000"/>
              </a:lnSpc>
              <a:spcBef>
                <a:spcPts val="24"/>
              </a:spcBef>
              <a:spcAft>
                <a:spcPts val="0"/>
              </a:spcAft>
              <a:buSzPts val="2420"/>
              <a:buChar char="▪"/>
            </a:pPr>
            <a:r>
              <a:rPr lang="en-US" dirty="0"/>
              <a:t>DFFs</a:t>
            </a:r>
            <a:endParaRPr dirty="0"/>
          </a:p>
          <a:p>
            <a:pPr marL="640080" lvl="1" indent="-283464" algn="l" rtl="0">
              <a:lnSpc>
                <a:spcPct val="110000"/>
              </a:lnSpc>
              <a:spcBef>
                <a:spcPts val="24"/>
              </a:spcBef>
              <a:spcAft>
                <a:spcPts val="0"/>
              </a:spcAft>
              <a:buSzPts val="2420"/>
              <a:buChar char="▪"/>
            </a:pPr>
            <a:r>
              <a:rPr lang="en-US" dirty="0"/>
              <a:t>Combinational logic (which is entirely constructed from Nand)</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625" name="Google Shape;625;p6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6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Sequential Chips</a:t>
            </a:r>
            <a:endParaRPr/>
          </a:p>
        </p:txBody>
      </p:sp>
      <p:sp>
        <p:nvSpPr>
          <p:cNvPr id="631" name="Google Shape;631;p6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37</a:t>
            </a:fld>
            <a:endParaRPr/>
          </a:p>
        </p:txBody>
      </p:sp>
      <p:sp>
        <p:nvSpPr>
          <p:cNvPr id="632" name="Google Shape;632;p68"/>
          <p:cNvSpPr/>
          <p:nvPr/>
        </p:nvSpPr>
        <p:spPr>
          <a:xfrm>
            <a:off x="1564971" y="2279630"/>
            <a:ext cx="5990094" cy="3130657"/>
          </a:xfrm>
          <a:prstGeom prst="rect">
            <a:avLst/>
          </a:prstGeom>
          <a:solidFill>
            <a:srgbClr val="D8D8D8"/>
          </a:solidFill>
          <a:ln w="381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3" name="Google Shape;633;p68"/>
          <p:cNvSpPr/>
          <p:nvPr/>
        </p:nvSpPr>
        <p:spPr>
          <a:xfrm>
            <a:off x="4347275" y="5022830"/>
            <a:ext cx="449450" cy="387457"/>
          </a:xfrm>
          <a:prstGeom prst="triangle">
            <a:avLst>
              <a:gd name="adj" fmla="val 50000"/>
            </a:avLst>
          </a:prstGeom>
          <a:solidFill>
            <a:schemeClr val="lt1"/>
          </a:solidFill>
          <a:ln w="381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634" name="Google Shape;634;p68"/>
          <p:cNvCxnSpPr/>
          <p:nvPr/>
        </p:nvCxnSpPr>
        <p:spPr>
          <a:xfrm>
            <a:off x="950530" y="3511423"/>
            <a:ext cx="1657350" cy="0"/>
          </a:xfrm>
          <a:prstGeom prst="straightConnector1">
            <a:avLst/>
          </a:prstGeom>
          <a:noFill/>
          <a:ln w="38100" cap="flat" cmpd="sng">
            <a:solidFill>
              <a:schemeClr val="dk1"/>
            </a:solidFill>
            <a:prstDash val="solid"/>
            <a:round/>
            <a:headEnd type="none" w="sm" len="sm"/>
            <a:tailEnd type="triangle" w="med" len="med"/>
          </a:ln>
        </p:spPr>
      </p:cxnSp>
      <p:cxnSp>
        <p:nvCxnSpPr>
          <p:cNvPr id="635" name="Google Shape;635;p68"/>
          <p:cNvCxnSpPr/>
          <p:nvPr/>
        </p:nvCxnSpPr>
        <p:spPr>
          <a:xfrm>
            <a:off x="6719542" y="3517836"/>
            <a:ext cx="1808010" cy="0"/>
          </a:xfrm>
          <a:prstGeom prst="straightConnector1">
            <a:avLst/>
          </a:prstGeom>
          <a:noFill/>
          <a:ln w="38100" cap="flat" cmpd="sng">
            <a:solidFill>
              <a:schemeClr val="dk1"/>
            </a:solidFill>
            <a:prstDash val="solid"/>
            <a:round/>
            <a:headEnd type="none" w="sm" len="sm"/>
            <a:tailEnd type="triangle" w="med" len="med"/>
          </a:ln>
        </p:spPr>
      </p:cxnSp>
      <p:sp>
        <p:nvSpPr>
          <p:cNvPr id="636" name="Google Shape;636;p68"/>
          <p:cNvSpPr/>
          <p:nvPr/>
        </p:nvSpPr>
        <p:spPr>
          <a:xfrm>
            <a:off x="2607880" y="2732606"/>
            <a:ext cx="1611630" cy="1610791"/>
          </a:xfrm>
          <a:prstGeom prst="rect">
            <a:avLst/>
          </a:prstGeom>
          <a:solidFill>
            <a:srgbClr val="FFC000"/>
          </a:solidFill>
          <a:ln w="2540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Combinational Logic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ourier New"/>
                <a:ea typeface="Courier New"/>
                <a:cs typeface="Courier New"/>
                <a:sym typeface="Courier New"/>
              </a:rPr>
              <a:t>f</a:t>
            </a:r>
            <a:endParaRPr sz="1400" b="0" i="0" u="none" strike="noStrike" cap="none">
              <a:solidFill>
                <a:srgbClr val="000000"/>
              </a:solidFill>
              <a:latin typeface="Arial"/>
              <a:ea typeface="Arial"/>
              <a:cs typeface="Arial"/>
              <a:sym typeface="Arial"/>
            </a:endParaRPr>
          </a:p>
        </p:txBody>
      </p:sp>
      <p:sp>
        <p:nvSpPr>
          <p:cNvPr id="637" name="Google Shape;637;p68"/>
          <p:cNvSpPr/>
          <p:nvPr/>
        </p:nvSpPr>
        <p:spPr>
          <a:xfrm>
            <a:off x="4974599" y="2479563"/>
            <a:ext cx="1380255" cy="549328"/>
          </a:xfrm>
          <a:prstGeom prst="rect">
            <a:avLst/>
          </a:prstGeom>
          <a:solidFill>
            <a:srgbClr val="BFBFBF"/>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DFF</a:t>
            </a:r>
            <a:endParaRPr sz="1400" b="0" i="0" u="none" strike="noStrike" cap="none">
              <a:solidFill>
                <a:srgbClr val="000000"/>
              </a:solidFill>
              <a:latin typeface="Calibri"/>
              <a:ea typeface="Calibri"/>
              <a:cs typeface="Calibri"/>
              <a:sym typeface="Calibri"/>
            </a:endParaRPr>
          </a:p>
        </p:txBody>
      </p:sp>
      <p:cxnSp>
        <p:nvCxnSpPr>
          <p:cNvPr id="638" name="Google Shape;638;p68"/>
          <p:cNvCxnSpPr/>
          <p:nvPr/>
        </p:nvCxnSpPr>
        <p:spPr>
          <a:xfrm>
            <a:off x="2240280" y="4169570"/>
            <a:ext cx="367600" cy="0"/>
          </a:xfrm>
          <a:prstGeom prst="straightConnector1">
            <a:avLst/>
          </a:prstGeom>
          <a:noFill/>
          <a:ln w="38100" cap="flat" cmpd="sng">
            <a:solidFill>
              <a:schemeClr val="dk1"/>
            </a:solidFill>
            <a:prstDash val="solid"/>
            <a:round/>
            <a:headEnd type="none" w="sm" len="sm"/>
            <a:tailEnd type="triangle" w="med" len="med"/>
          </a:ln>
        </p:spPr>
      </p:cxnSp>
      <p:cxnSp>
        <p:nvCxnSpPr>
          <p:cNvPr id="639" name="Google Shape;639;p68"/>
          <p:cNvCxnSpPr/>
          <p:nvPr/>
        </p:nvCxnSpPr>
        <p:spPr>
          <a:xfrm>
            <a:off x="4202495" y="3511423"/>
            <a:ext cx="369505" cy="0"/>
          </a:xfrm>
          <a:prstGeom prst="straightConnector1">
            <a:avLst/>
          </a:prstGeom>
          <a:noFill/>
          <a:ln w="38100" cap="flat" cmpd="sng">
            <a:solidFill>
              <a:schemeClr val="dk1"/>
            </a:solidFill>
            <a:prstDash val="solid"/>
            <a:round/>
            <a:headEnd type="none" w="sm" len="sm"/>
            <a:tailEnd type="triangle" w="med" len="med"/>
          </a:ln>
        </p:spPr>
      </p:cxnSp>
      <p:sp>
        <p:nvSpPr>
          <p:cNvPr id="640" name="Google Shape;640;p68"/>
          <p:cNvSpPr/>
          <p:nvPr/>
        </p:nvSpPr>
        <p:spPr>
          <a:xfrm>
            <a:off x="6420901" y="2799356"/>
            <a:ext cx="298641" cy="1436961"/>
          </a:xfrm>
          <a:prstGeom prst="rightBrace">
            <a:avLst>
              <a:gd name="adj1" fmla="val 58333"/>
              <a:gd name="adj2" fmla="val 50000"/>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41" name="Google Shape;641;p68"/>
          <p:cNvSpPr/>
          <p:nvPr/>
        </p:nvSpPr>
        <p:spPr>
          <a:xfrm rot="10800000">
            <a:off x="4609911" y="2792942"/>
            <a:ext cx="298641" cy="1436961"/>
          </a:xfrm>
          <a:prstGeom prst="rightBrace">
            <a:avLst>
              <a:gd name="adj1" fmla="val 58333"/>
              <a:gd name="adj2" fmla="val 50000"/>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642" name="Google Shape;642;p68"/>
          <p:cNvCxnSpPr/>
          <p:nvPr/>
        </p:nvCxnSpPr>
        <p:spPr>
          <a:xfrm>
            <a:off x="2215325" y="4638330"/>
            <a:ext cx="4789170" cy="0"/>
          </a:xfrm>
          <a:prstGeom prst="straightConnector1">
            <a:avLst/>
          </a:prstGeom>
          <a:noFill/>
          <a:ln w="38100" cap="flat" cmpd="sng">
            <a:solidFill>
              <a:schemeClr val="dk1"/>
            </a:solidFill>
            <a:prstDash val="solid"/>
            <a:round/>
            <a:headEnd type="none" w="sm" len="sm"/>
            <a:tailEnd type="none" w="sm" len="sm"/>
          </a:ln>
        </p:spPr>
      </p:cxnSp>
      <p:cxnSp>
        <p:nvCxnSpPr>
          <p:cNvPr id="643" name="Google Shape;643;p68"/>
          <p:cNvCxnSpPr/>
          <p:nvPr/>
        </p:nvCxnSpPr>
        <p:spPr>
          <a:xfrm>
            <a:off x="2240280" y="4149784"/>
            <a:ext cx="0" cy="488546"/>
          </a:xfrm>
          <a:prstGeom prst="straightConnector1">
            <a:avLst/>
          </a:prstGeom>
          <a:noFill/>
          <a:ln w="38100" cap="flat" cmpd="sng">
            <a:solidFill>
              <a:schemeClr val="dk1"/>
            </a:solidFill>
            <a:prstDash val="solid"/>
            <a:round/>
            <a:headEnd type="none" w="sm" len="sm"/>
            <a:tailEnd type="none" w="sm" len="sm"/>
          </a:ln>
        </p:spPr>
      </p:cxnSp>
      <p:cxnSp>
        <p:nvCxnSpPr>
          <p:cNvPr id="644" name="Google Shape;644;p68"/>
          <p:cNvCxnSpPr/>
          <p:nvPr/>
        </p:nvCxnSpPr>
        <p:spPr>
          <a:xfrm>
            <a:off x="7004495" y="3538001"/>
            <a:ext cx="0" cy="1100329"/>
          </a:xfrm>
          <a:prstGeom prst="straightConnector1">
            <a:avLst/>
          </a:prstGeom>
          <a:noFill/>
          <a:ln w="38100" cap="flat" cmpd="sng">
            <a:solidFill>
              <a:schemeClr val="dk1"/>
            </a:solidFill>
            <a:prstDash val="solid"/>
            <a:round/>
            <a:headEnd type="none" w="sm" len="sm"/>
            <a:tailEnd type="none" w="sm" len="sm"/>
          </a:ln>
        </p:spPr>
      </p:cxnSp>
      <p:sp>
        <p:nvSpPr>
          <p:cNvPr id="645" name="Google Shape;645;p68"/>
          <p:cNvSpPr txBox="1"/>
          <p:nvPr/>
        </p:nvSpPr>
        <p:spPr>
          <a:xfrm>
            <a:off x="7786133" y="3047523"/>
            <a:ext cx="128658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output</a:t>
            </a:r>
            <a:endParaRPr sz="1400" b="0" i="0" u="none" strike="noStrike" cap="none">
              <a:solidFill>
                <a:srgbClr val="000000"/>
              </a:solidFill>
              <a:latin typeface="Arial"/>
              <a:ea typeface="Arial"/>
              <a:cs typeface="Arial"/>
              <a:sym typeface="Arial"/>
            </a:endParaRPr>
          </a:p>
        </p:txBody>
      </p:sp>
      <p:sp>
        <p:nvSpPr>
          <p:cNvPr id="646" name="Google Shape;646;p68"/>
          <p:cNvSpPr txBox="1"/>
          <p:nvPr/>
        </p:nvSpPr>
        <p:spPr>
          <a:xfrm>
            <a:off x="1886707" y="1495021"/>
            <a:ext cx="566835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output(</a:t>
            </a:r>
            <a:r>
              <a:rPr lang="en-US" sz="2000" b="1" i="0" u="none" strike="noStrike" cap="none">
                <a:solidFill>
                  <a:srgbClr val="00B0F0"/>
                </a:solidFill>
                <a:latin typeface="Courier New"/>
                <a:ea typeface="Courier New"/>
                <a:cs typeface="Courier New"/>
                <a:sym typeface="Courier New"/>
              </a:rPr>
              <a:t>t</a:t>
            </a:r>
            <a:r>
              <a:rPr lang="en-US" sz="2000" b="1" i="0" u="none" strike="noStrike" cap="none">
                <a:solidFill>
                  <a:schemeClr val="dk1"/>
                </a:solidFill>
                <a:latin typeface="Courier New"/>
                <a:ea typeface="Courier New"/>
                <a:cs typeface="Courier New"/>
                <a:sym typeface="Courier New"/>
              </a:rPr>
              <a:t>) = </a:t>
            </a:r>
            <a:r>
              <a:rPr lang="en-US" sz="2000" b="1" i="1" u="none" strike="noStrike" cap="none">
                <a:solidFill>
                  <a:srgbClr val="FFC000"/>
                </a:solidFill>
                <a:latin typeface="Courier New"/>
                <a:ea typeface="Courier New"/>
                <a:cs typeface="Courier New"/>
                <a:sym typeface="Courier New"/>
              </a:rPr>
              <a:t>f</a:t>
            </a:r>
            <a:r>
              <a:rPr lang="en-US" sz="2000" b="1" i="0" u="none" strike="noStrike" cap="none">
                <a:solidFill>
                  <a:schemeClr val="dk1"/>
                </a:solidFill>
                <a:latin typeface="Courier New"/>
                <a:ea typeface="Courier New"/>
                <a:cs typeface="Courier New"/>
                <a:sym typeface="Courier New"/>
              </a:rPr>
              <a:t>(state(</a:t>
            </a:r>
            <a:r>
              <a:rPr lang="en-US" sz="2000" b="1" i="0" u="none" strike="noStrike" cap="none">
                <a:solidFill>
                  <a:srgbClr val="00B0F0"/>
                </a:solidFill>
                <a:latin typeface="Courier New"/>
                <a:ea typeface="Courier New"/>
                <a:cs typeface="Courier New"/>
                <a:sym typeface="Courier New"/>
              </a:rPr>
              <a:t>t-1</a:t>
            </a:r>
            <a:r>
              <a:rPr lang="en-US" sz="2000" b="1" i="0" u="none" strike="noStrike" cap="none">
                <a:solidFill>
                  <a:schemeClr val="dk1"/>
                </a:solidFill>
                <a:latin typeface="Courier New"/>
                <a:ea typeface="Courier New"/>
                <a:cs typeface="Courier New"/>
                <a:sym typeface="Courier New"/>
              </a:rPr>
              <a:t>), input(</a:t>
            </a:r>
            <a:r>
              <a:rPr lang="en-US" sz="2000" b="1" i="0" u="none" strike="noStrike" cap="none">
                <a:solidFill>
                  <a:srgbClr val="00B0F0"/>
                </a:solidFill>
                <a:latin typeface="Courier New"/>
                <a:ea typeface="Courier New"/>
                <a:cs typeface="Courier New"/>
                <a:sym typeface="Courier New"/>
              </a:rPr>
              <a:t>t</a:t>
            </a:r>
            <a:r>
              <a:rPr lang="en-US" sz="2000" b="1" i="0" u="none" strike="noStrike" cap="none">
                <a:solidFill>
                  <a:schemeClr val="dk1"/>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p:txBody>
      </p:sp>
      <p:sp>
        <p:nvSpPr>
          <p:cNvPr id="647" name="Google Shape;647;p68"/>
          <p:cNvSpPr/>
          <p:nvPr/>
        </p:nvSpPr>
        <p:spPr>
          <a:xfrm>
            <a:off x="5566860" y="2866861"/>
            <a:ext cx="187954" cy="162029"/>
          </a:xfrm>
          <a:prstGeom prst="triangle">
            <a:avLst>
              <a:gd name="adj" fmla="val 50000"/>
            </a:avLst>
          </a:prstGeom>
          <a:solidFill>
            <a:srgbClr val="D8D8D8"/>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8" name="Google Shape;648;p68"/>
          <p:cNvSpPr/>
          <p:nvPr/>
        </p:nvSpPr>
        <p:spPr>
          <a:xfrm>
            <a:off x="4974599" y="3172969"/>
            <a:ext cx="1380255" cy="549328"/>
          </a:xfrm>
          <a:prstGeom prst="rect">
            <a:avLst/>
          </a:prstGeom>
          <a:solidFill>
            <a:srgbClr val="BFBFBF"/>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DFF</a:t>
            </a:r>
            <a:endParaRPr sz="1400" b="0" i="0" u="none" strike="noStrike" cap="none">
              <a:solidFill>
                <a:srgbClr val="000000"/>
              </a:solidFill>
              <a:latin typeface="Calibri"/>
              <a:ea typeface="Calibri"/>
              <a:cs typeface="Calibri"/>
              <a:sym typeface="Calibri"/>
            </a:endParaRPr>
          </a:p>
        </p:txBody>
      </p:sp>
      <p:sp>
        <p:nvSpPr>
          <p:cNvPr id="649" name="Google Shape;649;p68"/>
          <p:cNvSpPr/>
          <p:nvPr/>
        </p:nvSpPr>
        <p:spPr>
          <a:xfrm>
            <a:off x="5566860" y="3560267"/>
            <a:ext cx="187954" cy="162029"/>
          </a:xfrm>
          <a:prstGeom prst="triangle">
            <a:avLst>
              <a:gd name="adj" fmla="val 50000"/>
            </a:avLst>
          </a:prstGeom>
          <a:solidFill>
            <a:srgbClr val="D8D8D8"/>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0" name="Google Shape;650;p68"/>
          <p:cNvSpPr/>
          <p:nvPr/>
        </p:nvSpPr>
        <p:spPr>
          <a:xfrm>
            <a:off x="4973663" y="3866375"/>
            <a:ext cx="1380255" cy="549328"/>
          </a:xfrm>
          <a:prstGeom prst="rect">
            <a:avLst/>
          </a:prstGeom>
          <a:solidFill>
            <a:srgbClr val="BFBFBF"/>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DFF</a:t>
            </a:r>
            <a:endParaRPr sz="1400" b="0" i="0" u="none" strike="noStrike" cap="none">
              <a:solidFill>
                <a:srgbClr val="000000"/>
              </a:solidFill>
              <a:latin typeface="Calibri"/>
              <a:ea typeface="Calibri"/>
              <a:cs typeface="Calibri"/>
              <a:sym typeface="Calibri"/>
            </a:endParaRPr>
          </a:p>
        </p:txBody>
      </p:sp>
      <p:sp>
        <p:nvSpPr>
          <p:cNvPr id="651" name="Google Shape;651;p68"/>
          <p:cNvSpPr/>
          <p:nvPr/>
        </p:nvSpPr>
        <p:spPr>
          <a:xfrm>
            <a:off x="5565924" y="4253673"/>
            <a:ext cx="187954" cy="162029"/>
          </a:xfrm>
          <a:prstGeom prst="triangle">
            <a:avLst>
              <a:gd name="adj" fmla="val 50000"/>
            </a:avLst>
          </a:prstGeom>
          <a:solidFill>
            <a:srgbClr val="D8D8D8"/>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2" name="Google Shape;652;p68"/>
          <p:cNvSpPr txBox="1"/>
          <p:nvPr/>
        </p:nvSpPr>
        <p:spPr>
          <a:xfrm>
            <a:off x="302351" y="3047523"/>
            <a:ext cx="128658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input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6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DFF Specification: </a:t>
            </a:r>
            <a:endParaRPr>
              <a:latin typeface="Courier New"/>
              <a:ea typeface="Courier New"/>
              <a:cs typeface="Courier New"/>
              <a:sym typeface="Courier New"/>
            </a:endParaRPr>
          </a:p>
          <a:p>
            <a:pPr marL="0" lvl="0" indent="0" algn="l" rtl="0">
              <a:lnSpc>
                <a:spcPct val="110000"/>
              </a:lnSpc>
              <a:spcBef>
                <a:spcPts val="440"/>
              </a:spcBef>
              <a:spcAft>
                <a:spcPts val="0"/>
              </a:spcAft>
              <a:buSzPts val="2080"/>
              <a:buNone/>
            </a:pPr>
            <a:endParaRPr>
              <a:latin typeface="Courier New"/>
              <a:ea typeface="Courier New"/>
              <a:cs typeface="Courier New"/>
              <a:sym typeface="Courier New"/>
            </a:endParaRPr>
          </a:p>
          <a:p>
            <a:pPr marL="0" lvl="0" indent="457200" algn="l" rtl="0">
              <a:lnSpc>
                <a:spcPct val="110000"/>
              </a:lnSpc>
              <a:spcBef>
                <a:spcPts val="440"/>
              </a:spcBef>
              <a:spcAft>
                <a:spcPts val="0"/>
              </a:spcAft>
              <a:buSzPts val="2080"/>
              <a:buNone/>
            </a:pPr>
            <a:r>
              <a:rPr lang="en-US" b="1">
                <a:latin typeface="Courier New"/>
                <a:ea typeface="Courier New"/>
                <a:cs typeface="Courier New"/>
                <a:sym typeface="Courier New"/>
              </a:rPr>
              <a:t>out(t) = in(t-1)</a:t>
            </a:r>
            <a:endParaRPr b="1"/>
          </a:p>
          <a:p>
            <a:pPr marL="347472" lvl="0" indent="-215392" algn="l" rtl="0">
              <a:lnSpc>
                <a:spcPct val="110000"/>
              </a:lnSpc>
              <a:spcBef>
                <a:spcPts val="440"/>
              </a:spcBef>
              <a:spcAft>
                <a:spcPts val="0"/>
              </a:spcAft>
              <a:buSzPts val="2080"/>
              <a:buFont typeface="Noto Sans Symbols"/>
              <a:buNone/>
            </a:pPr>
            <a:endParaRPr/>
          </a:p>
          <a:p>
            <a:pPr marL="347472" lvl="0" indent="-215392" algn="l" rtl="0">
              <a:lnSpc>
                <a:spcPct val="110000"/>
              </a:lnSpc>
              <a:spcBef>
                <a:spcPts val="440"/>
              </a:spcBef>
              <a:spcAft>
                <a:spcPts val="0"/>
              </a:spcAft>
              <a:buSzPts val="2080"/>
              <a:buFont typeface="Noto Sans Symbols"/>
              <a:buNone/>
            </a:pPr>
            <a:endParaRPr/>
          </a:p>
        </p:txBody>
      </p:sp>
      <p:sp>
        <p:nvSpPr>
          <p:cNvPr id="659" name="Google Shape;659;p6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 Flip-Flop: Time Series</a:t>
            </a:r>
            <a:endParaRPr dirty="0"/>
          </a:p>
        </p:txBody>
      </p:sp>
      <p:sp>
        <p:nvSpPr>
          <p:cNvPr id="660" name="Google Shape;660;p6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38</a:t>
            </a:fld>
            <a:endParaRPr/>
          </a:p>
        </p:txBody>
      </p:sp>
      <p:pic>
        <p:nvPicPr>
          <p:cNvPr id="661" name="Google Shape;661;p65" descr="Circuit diagram showing a DFF. There is an input on the left, an output on the right, and a clock signal on top. The DFF outputs the input given at the previous time period based on the clock signal"/>
          <p:cNvPicPr preferRelativeResize="0"/>
          <p:nvPr/>
        </p:nvPicPr>
        <p:blipFill rotWithShape="1">
          <a:blip r:embed="rId3">
            <a:alphaModFix/>
          </a:blip>
          <a:srcRect/>
          <a:stretch/>
        </p:blipFill>
        <p:spPr>
          <a:xfrm>
            <a:off x="5217191" y="707843"/>
            <a:ext cx="2590236" cy="1227964"/>
          </a:xfrm>
          <a:prstGeom prst="rect">
            <a:avLst/>
          </a:prstGeom>
          <a:noFill/>
          <a:ln>
            <a:noFill/>
          </a:ln>
        </p:spPr>
      </p:pic>
      <p:graphicFrame>
        <p:nvGraphicFramePr>
          <p:cNvPr id="662" name="Google Shape;662;p65" descr="Time series table showing the values of in and out for a DFF gate. There are 9 columns, which from left to right are: &quot;pin&quot; which denotes which pin we are referring to, then 7 columns for t=0 through t=6, increasing by 1 from left to right, then a last column with ellipses denoting that the time series continues on. There are three rows, which from top to bottom are: a header row, a row for the in pin, and a row for the out pin.&#10;&#10;The key takeaway from the time series is that the value of in from the previous time section becomes the out for any given time section. The example given is out when t=3. In order to determine its value, you have to look at in when t=2. When t=2, in is 1, so out when t=3 will also be 1" title="Time Series Table of DFF Gate"/>
          <p:cNvGraphicFramePr/>
          <p:nvPr/>
        </p:nvGraphicFramePr>
        <p:xfrm>
          <a:off x="774063" y="3346125"/>
          <a:ext cx="7417400" cy="1983600"/>
        </p:xfrm>
        <a:graphic>
          <a:graphicData uri="http://schemas.openxmlformats.org/drawingml/2006/table">
            <a:tbl>
              <a:tblPr>
                <a:noFill/>
              </a:tblPr>
              <a:tblGrid>
                <a:gridCol w="982800">
                  <a:extLst>
                    <a:ext uri="{9D8B030D-6E8A-4147-A177-3AD203B41FA5}">
                      <a16:colId xmlns:a16="http://schemas.microsoft.com/office/drawing/2014/main" val="20000"/>
                    </a:ext>
                  </a:extLst>
                </a:gridCol>
                <a:gridCol w="804325">
                  <a:extLst>
                    <a:ext uri="{9D8B030D-6E8A-4147-A177-3AD203B41FA5}">
                      <a16:colId xmlns:a16="http://schemas.microsoft.com/office/drawing/2014/main" val="20001"/>
                    </a:ext>
                  </a:extLst>
                </a:gridCol>
                <a:gridCol w="804325">
                  <a:extLst>
                    <a:ext uri="{9D8B030D-6E8A-4147-A177-3AD203B41FA5}">
                      <a16:colId xmlns:a16="http://schemas.microsoft.com/office/drawing/2014/main" val="20002"/>
                    </a:ext>
                  </a:extLst>
                </a:gridCol>
                <a:gridCol w="804325">
                  <a:extLst>
                    <a:ext uri="{9D8B030D-6E8A-4147-A177-3AD203B41FA5}">
                      <a16:colId xmlns:a16="http://schemas.microsoft.com/office/drawing/2014/main" val="20003"/>
                    </a:ext>
                  </a:extLst>
                </a:gridCol>
                <a:gridCol w="804325">
                  <a:extLst>
                    <a:ext uri="{9D8B030D-6E8A-4147-A177-3AD203B41FA5}">
                      <a16:colId xmlns:a16="http://schemas.microsoft.com/office/drawing/2014/main" val="20004"/>
                    </a:ext>
                  </a:extLst>
                </a:gridCol>
                <a:gridCol w="804325">
                  <a:extLst>
                    <a:ext uri="{9D8B030D-6E8A-4147-A177-3AD203B41FA5}">
                      <a16:colId xmlns:a16="http://schemas.microsoft.com/office/drawing/2014/main" val="20005"/>
                    </a:ext>
                  </a:extLst>
                </a:gridCol>
                <a:gridCol w="804325">
                  <a:extLst>
                    <a:ext uri="{9D8B030D-6E8A-4147-A177-3AD203B41FA5}">
                      <a16:colId xmlns:a16="http://schemas.microsoft.com/office/drawing/2014/main" val="20006"/>
                    </a:ext>
                  </a:extLst>
                </a:gridCol>
                <a:gridCol w="804325">
                  <a:extLst>
                    <a:ext uri="{9D8B030D-6E8A-4147-A177-3AD203B41FA5}">
                      <a16:colId xmlns:a16="http://schemas.microsoft.com/office/drawing/2014/main" val="20007"/>
                    </a:ext>
                  </a:extLst>
                </a:gridCol>
                <a:gridCol w="804325">
                  <a:extLst>
                    <a:ext uri="{9D8B030D-6E8A-4147-A177-3AD203B41FA5}">
                      <a16:colId xmlns:a16="http://schemas.microsoft.com/office/drawing/2014/main" val="20008"/>
                    </a:ext>
                  </a:extLst>
                </a:gridCol>
              </a:tblGrid>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in</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out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time</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t=0</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t=1</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t=2</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t=3</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t=4</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t=5</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t=6</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63" name="Google Shape;663;p65"/>
          <p:cNvSpPr txBox="1"/>
          <p:nvPr/>
        </p:nvSpPr>
        <p:spPr>
          <a:xfrm>
            <a:off x="7925" y="5947500"/>
            <a:ext cx="9144000" cy="910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600" b="0" i="0" u="none" strike="noStrike" cap="none">
                <a:solidFill>
                  <a:srgbClr val="000000"/>
                </a:solidFill>
                <a:latin typeface="Calibri"/>
                <a:ea typeface="Calibri"/>
                <a:cs typeface="Calibri"/>
                <a:sym typeface="Calibri"/>
              </a:rPr>
              <a:t>Example: </a:t>
            </a:r>
            <a:r>
              <a:rPr lang="en-US" sz="2600" b="1" i="0" u="none" strike="noStrike" cap="none">
                <a:solidFill>
                  <a:schemeClr val="dk1"/>
                </a:solidFill>
                <a:highlight>
                  <a:srgbClr val="E6B8AF"/>
                </a:highlight>
                <a:latin typeface="Courier New"/>
                <a:ea typeface="Courier New"/>
                <a:cs typeface="Courier New"/>
                <a:sym typeface="Courier New"/>
              </a:rPr>
              <a:t>out(t=3)</a:t>
            </a:r>
            <a:r>
              <a:rPr lang="en-US" sz="2600" b="1" i="0" u="none" strike="noStrike" cap="none">
                <a:solidFill>
                  <a:schemeClr val="dk1"/>
                </a:solidFill>
                <a:latin typeface="Courier New"/>
                <a:ea typeface="Courier New"/>
                <a:cs typeface="Courier New"/>
                <a:sym typeface="Courier New"/>
              </a:rPr>
              <a:t> = </a:t>
            </a:r>
            <a:r>
              <a:rPr lang="en-US" sz="2600" b="1" i="0" u="none" strike="noStrike" cap="none">
                <a:solidFill>
                  <a:schemeClr val="dk1"/>
                </a:solidFill>
                <a:highlight>
                  <a:srgbClr val="FFF2CC"/>
                </a:highlight>
                <a:latin typeface="Courier New"/>
                <a:ea typeface="Courier New"/>
                <a:cs typeface="Courier New"/>
                <a:sym typeface="Courier New"/>
              </a:rPr>
              <a:t>in(t=2)</a:t>
            </a:r>
            <a:endParaRPr sz="2600" b="0" i="0" u="none" strike="noStrike" cap="none">
              <a:solidFill>
                <a:srgbClr val="000000"/>
              </a:solidFill>
              <a:latin typeface="Calibri"/>
              <a:ea typeface="Calibri"/>
              <a:cs typeface="Calibri"/>
              <a:sym typeface="Calibri"/>
            </a:endParaRPr>
          </a:p>
          <a:p>
            <a:pPr marL="0" marR="0" lvl="0" indent="45720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6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1: Specification</a:t>
            </a:r>
            <a:endParaRPr dirty="0"/>
          </a:p>
        </p:txBody>
      </p:sp>
      <p:sp>
        <p:nvSpPr>
          <p:cNvPr id="669" name="Google Shape;669;p6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(a(t-1), b(t-1))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Takes two inputs, </a:t>
            </a:r>
            <a:r>
              <a:rPr lang="en-US" dirty="0">
                <a:latin typeface="Courier New"/>
                <a:ea typeface="Courier New"/>
                <a:cs typeface="Courier New"/>
                <a:sym typeface="Courier New"/>
              </a:rPr>
              <a:t>a</a:t>
            </a:r>
            <a:r>
              <a:rPr lang="en-US" dirty="0"/>
              <a:t> and </a:t>
            </a:r>
            <a:r>
              <a:rPr lang="en-US" dirty="0">
                <a:latin typeface="Courier New"/>
                <a:ea typeface="Courier New"/>
                <a:cs typeface="Courier New"/>
                <a:sym typeface="Courier New"/>
              </a:rPr>
              <a:t>b</a:t>
            </a:r>
            <a:r>
              <a:rPr lang="en-US" dirty="0"/>
              <a:t>, and outputs the </a:t>
            </a:r>
            <a:r>
              <a:rPr lang="en-US" dirty="0" err="1">
                <a:latin typeface="Courier New"/>
                <a:ea typeface="Courier New"/>
                <a:cs typeface="Courier New"/>
                <a:sym typeface="Courier New"/>
              </a:rPr>
              <a:t>Xor</a:t>
            </a:r>
            <a:r>
              <a:rPr lang="en-US" dirty="0"/>
              <a:t> of them</a:t>
            </a:r>
            <a:endParaRPr dirty="0"/>
          </a:p>
          <a:p>
            <a:pPr marL="640080" lvl="1" indent="-283464" algn="l" rtl="0">
              <a:lnSpc>
                <a:spcPct val="110000"/>
              </a:lnSpc>
              <a:spcBef>
                <a:spcPts val="24"/>
              </a:spcBef>
              <a:spcAft>
                <a:spcPts val="0"/>
              </a:spcAft>
              <a:buSzPts val="2420"/>
              <a:buChar char="▪"/>
            </a:pPr>
            <a:r>
              <a:rPr lang="en-US" dirty="0"/>
              <a:t>Note that out at time </a:t>
            </a:r>
            <a:r>
              <a:rPr lang="en-US" dirty="0">
                <a:latin typeface="Courier New"/>
                <a:ea typeface="Courier New"/>
                <a:cs typeface="Courier New"/>
                <a:sym typeface="Courier New"/>
              </a:rPr>
              <a:t>t</a:t>
            </a:r>
            <a:r>
              <a:rPr lang="en-US" dirty="0"/>
              <a:t> is determined by </a:t>
            </a:r>
            <a:r>
              <a:rPr lang="en-US" dirty="0">
                <a:latin typeface="Courier New"/>
                <a:ea typeface="Courier New"/>
                <a:cs typeface="Courier New"/>
                <a:sym typeface="Courier New"/>
              </a:rPr>
              <a:t>a</a:t>
            </a:r>
            <a:r>
              <a:rPr lang="en-US" dirty="0"/>
              <a:t> and </a:t>
            </a:r>
            <a:r>
              <a:rPr lang="en-US" dirty="0">
                <a:latin typeface="Courier New"/>
                <a:ea typeface="Courier New"/>
                <a:cs typeface="Courier New"/>
                <a:sym typeface="Courier New"/>
              </a:rPr>
              <a:t>b</a:t>
            </a:r>
            <a:r>
              <a:rPr lang="en-US" dirty="0"/>
              <a:t> at time </a:t>
            </a:r>
            <a:r>
              <a:rPr lang="en-US" dirty="0">
                <a:latin typeface="Courier New"/>
                <a:ea typeface="Courier New"/>
                <a:cs typeface="Courier New"/>
                <a:sym typeface="Courier New"/>
              </a:rPr>
              <a:t>t-1</a:t>
            </a:r>
            <a:endParaRPr dirty="0"/>
          </a:p>
          <a:p>
            <a:pPr marL="640080" lvl="1" indent="-283464" algn="l" rtl="0">
              <a:lnSpc>
                <a:spcPct val="110000"/>
              </a:lnSpc>
              <a:spcBef>
                <a:spcPts val="24"/>
              </a:spcBef>
              <a:spcAft>
                <a:spcPts val="0"/>
              </a:spcAft>
              <a:buSzPts val="2420"/>
              <a:buChar char="▪"/>
            </a:pPr>
            <a:r>
              <a:rPr lang="en-US" dirty="0"/>
              <a:t>We will need to use a DFF</a:t>
            </a:r>
            <a:endParaRPr dirty="0"/>
          </a:p>
          <a:p>
            <a:pPr marL="0" lvl="0" indent="0" algn="l" rtl="0">
              <a:lnSpc>
                <a:spcPct val="110000"/>
              </a:lnSpc>
              <a:spcBef>
                <a:spcPts val="24"/>
              </a:spcBef>
              <a:spcAft>
                <a:spcPts val="0"/>
              </a:spcAft>
              <a:buSzPts val="2080"/>
              <a:buNone/>
            </a:pPr>
            <a:endParaRPr dirty="0"/>
          </a:p>
          <a:p>
            <a:pPr marL="347472" lvl="0" indent="-347472" algn="l" rtl="0">
              <a:lnSpc>
                <a:spcPct val="110000"/>
              </a:lnSpc>
              <a:spcBef>
                <a:spcPts val="440"/>
              </a:spcBef>
              <a:spcAft>
                <a:spcPts val="0"/>
              </a:spcAft>
              <a:buClr>
                <a:schemeClr val="hlink"/>
              </a:buClr>
              <a:buSzPts val="2080"/>
              <a:buChar char="❖"/>
            </a:pPr>
            <a:r>
              <a:rPr lang="en-US" dirty="0"/>
              <a:t>Exercise: Draw out the corresponding circuit diagram and HDL implementation</a:t>
            </a:r>
            <a:endParaRPr dirty="0"/>
          </a:p>
        </p:txBody>
      </p:sp>
      <p:sp>
        <p:nvSpPr>
          <p:cNvPr id="670" name="Google Shape;670;p6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32"/>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Bloom’s Taxonomy in Action</a:t>
            </a:r>
            <a:endParaRPr/>
          </a:p>
        </p:txBody>
      </p:sp>
      <p:sp>
        <p:nvSpPr>
          <p:cNvPr id="78" name="Google Shape;78;p32"/>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79" name="Google Shape;79;p32"/>
          <p:cNvSpPr/>
          <p:nvPr/>
        </p:nvSpPr>
        <p:spPr>
          <a:xfrm>
            <a:off x="1370695" y="6003405"/>
            <a:ext cx="7335000" cy="660000"/>
          </a:xfrm>
          <a:prstGeom prst="trapezoid">
            <a:avLst>
              <a:gd name="adj" fmla="val 64862"/>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Open Sans"/>
                <a:ea typeface="Open Sans"/>
                <a:cs typeface="Open Sans"/>
                <a:sym typeface="Open Sans"/>
              </a:rPr>
              <a:t>Remembering</a:t>
            </a:r>
            <a:endParaRPr sz="1600" b="1" i="0" u="none" strike="noStrike" cap="none">
              <a:solidFill>
                <a:srgbClr val="000000"/>
              </a:solidFill>
              <a:latin typeface="Open Sans"/>
              <a:ea typeface="Open Sans"/>
              <a:cs typeface="Open Sans"/>
              <a:sym typeface="Open Sans"/>
            </a:endParaRPr>
          </a:p>
        </p:txBody>
      </p:sp>
      <p:sp>
        <p:nvSpPr>
          <p:cNvPr id="80" name="Google Shape;80;p32"/>
          <p:cNvSpPr/>
          <p:nvPr/>
        </p:nvSpPr>
        <p:spPr>
          <a:xfrm>
            <a:off x="1920139" y="5190432"/>
            <a:ext cx="6259200" cy="705900"/>
          </a:xfrm>
          <a:prstGeom prst="trapezoid">
            <a:avLst>
              <a:gd name="adj" fmla="val 60623"/>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Open Sans"/>
                <a:ea typeface="Open Sans"/>
                <a:cs typeface="Open Sans"/>
                <a:sym typeface="Open Sans"/>
              </a:rPr>
              <a:t>Understanding</a:t>
            </a:r>
            <a:endParaRPr sz="1600" b="0" i="0" u="none" strike="noStrike" cap="none">
              <a:solidFill>
                <a:srgbClr val="000000"/>
              </a:solidFill>
              <a:latin typeface="Arial"/>
              <a:ea typeface="Arial"/>
              <a:cs typeface="Arial"/>
              <a:sym typeface="Arial"/>
            </a:endParaRPr>
          </a:p>
        </p:txBody>
      </p:sp>
      <p:sp>
        <p:nvSpPr>
          <p:cNvPr id="81" name="Google Shape;81;p32"/>
          <p:cNvSpPr/>
          <p:nvPr/>
        </p:nvSpPr>
        <p:spPr>
          <a:xfrm>
            <a:off x="2457634" y="4264611"/>
            <a:ext cx="5184300" cy="818700"/>
          </a:xfrm>
          <a:prstGeom prst="trapezoid">
            <a:avLst>
              <a:gd name="adj" fmla="val 62989"/>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Open Sans"/>
                <a:ea typeface="Open Sans"/>
                <a:cs typeface="Open Sans"/>
                <a:sym typeface="Open Sans"/>
              </a:rPr>
              <a:t>Applying</a:t>
            </a:r>
            <a:endParaRPr sz="1600" b="1" i="0" u="none" strike="noStrike" cap="none">
              <a:solidFill>
                <a:srgbClr val="000000"/>
              </a:solidFill>
              <a:latin typeface="Open Sans"/>
              <a:ea typeface="Open Sans"/>
              <a:cs typeface="Open Sans"/>
              <a:sym typeface="Open Sans"/>
            </a:endParaRPr>
          </a:p>
        </p:txBody>
      </p:sp>
      <p:sp>
        <p:nvSpPr>
          <p:cNvPr id="82" name="Google Shape;82;p32"/>
          <p:cNvSpPr/>
          <p:nvPr/>
        </p:nvSpPr>
        <p:spPr>
          <a:xfrm>
            <a:off x="3054853" y="3497794"/>
            <a:ext cx="3965400" cy="660000"/>
          </a:xfrm>
          <a:prstGeom prst="trapezoid">
            <a:avLst>
              <a:gd name="adj" fmla="val 59874"/>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Open Sans"/>
                <a:ea typeface="Open Sans"/>
                <a:cs typeface="Open Sans"/>
                <a:sym typeface="Open Sans"/>
              </a:rPr>
              <a:t>Analyzing</a:t>
            </a:r>
            <a:endParaRPr sz="1600" b="0" i="0" u="none" strike="noStrike" cap="none">
              <a:solidFill>
                <a:srgbClr val="000000"/>
              </a:solidFill>
              <a:latin typeface="Arial"/>
              <a:ea typeface="Arial"/>
              <a:cs typeface="Arial"/>
              <a:sym typeface="Arial"/>
            </a:endParaRPr>
          </a:p>
        </p:txBody>
      </p:sp>
      <p:sp>
        <p:nvSpPr>
          <p:cNvPr id="83" name="Google Shape;83;p32"/>
          <p:cNvSpPr/>
          <p:nvPr/>
        </p:nvSpPr>
        <p:spPr>
          <a:xfrm>
            <a:off x="4094018" y="1125225"/>
            <a:ext cx="1911300" cy="1452900"/>
          </a:xfrm>
          <a:prstGeom prst="triangle">
            <a:avLst>
              <a:gd name="adj" fmla="val 4940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Open Sans"/>
                <a:ea typeface="Open Sans"/>
                <a:cs typeface="Open Sans"/>
                <a:sym typeface="Open Sans"/>
              </a:rPr>
              <a:t>Creating</a:t>
            </a:r>
            <a:endParaRPr sz="1400" b="0" i="0" u="none" strike="noStrike" cap="none">
              <a:solidFill>
                <a:srgbClr val="000000"/>
              </a:solidFill>
              <a:highlight>
                <a:srgbClr val="FCE5CD"/>
              </a:highlight>
              <a:latin typeface="Arial"/>
              <a:ea typeface="Arial"/>
              <a:cs typeface="Arial"/>
              <a:sym typeface="Arial"/>
            </a:endParaRPr>
          </a:p>
        </p:txBody>
      </p:sp>
      <p:sp>
        <p:nvSpPr>
          <p:cNvPr id="84" name="Google Shape;84;p32"/>
          <p:cNvSpPr/>
          <p:nvPr/>
        </p:nvSpPr>
        <p:spPr>
          <a:xfrm>
            <a:off x="3544574" y="2684832"/>
            <a:ext cx="2986200" cy="705900"/>
          </a:xfrm>
          <a:prstGeom prst="trapezoid">
            <a:avLst>
              <a:gd name="adj" fmla="val 60623"/>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Open Sans"/>
                <a:ea typeface="Open Sans"/>
                <a:cs typeface="Open Sans"/>
                <a:sym typeface="Open Sans"/>
              </a:rPr>
              <a:t>Evaluating</a:t>
            </a:r>
            <a:endParaRPr sz="1600" b="0" i="0" u="none" strike="noStrike" cap="none">
              <a:solidFill>
                <a:srgbClr val="000000"/>
              </a:solidFill>
              <a:latin typeface="Arial"/>
              <a:ea typeface="Arial"/>
              <a:cs typeface="Arial"/>
              <a:sym typeface="Arial"/>
            </a:endParaRPr>
          </a:p>
        </p:txBody>
      </p:sp>
      <p:sp>
        <p:nvSpPr>
          <p:cNvPr id="85" name="Google Shape;85;p32"/>
          <p:cNvSpPr/>
          <p:nvPr/>
        </p:nvSpPr>
        <p:spPr>
          <a:xfrm>
            <a:off x="414575" y="6043688"/>
            <a:ext cx="31299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Remembering what Java objects are</a:t>
            </a:r>
            <a:endParaRPr sz="1400" b="0" i="0" u="none" strike="noStrike" cap="none">
              <a:solidFill>
                <a:srgbClr val="000000"/>
              </a:solidFill>
              <a:latin typeface="Open Sans"/>
              <a:ea typeface="Open Sans"/>
              <a:cs typeface="Open Sans"/>
              <a:sym typeface="Open Sans"/>
            </a:endParaRPr>
          </a:p>
        </p:txBody>
      </p:sp>
      <p:sp>
        <p:nvSpPr>
          <p:cNvPr id="86" name="Google Shape;86;p32"/>
          <p:cNvSpPr/>
          <p:nvPr/>
        </p:nvSpPr>
        <p:spPr>
          <a:xfrm>
            <a:off x="414575" y="5253681"/>
            <a:ext cx="33735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Understanding the use Java objects </a:t>
            </a:r>
            <a:endParaRPr sz="1400" b="0" i="0" u="none" strike="noStrike" cap="none">
              <a:solidFill>
                <a:srgbClr val="000000"/>
              </a:solidFill>
              <a:latin typeface="Open Sans"/>
              <a:ea typeface="Open Sans"/>
              <a:cs typeface="Open Sans"/>
              <a:sym typeface="Open Sans"/>
            </a:endParaRPr>
          </a:p>
        </p:txBody>
      </p:sp>
      <p:sp>
        <p:nvSpPr>
          <p:cNvPr id="87" name="Google Shape;87;p32"/>
          <p:cNvSpPr/>
          <p:nvPr/>
        </p:nvSpPr>
        <p:spPr>
          <a:xfrm>
            <a:off x="414575" y="4384389"/>
            <a:ext cx="35991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Using Java objects defined in the standard class libraries</a:t>
            </a:r>
            <a:endParaRPr sz="1400" b="0" i="0" u="none" strike="noStrike" cap="none">
              <a:solidFill>
                <a:srgbClr val="000000"/>
              </a:solidFill>
              <a:latin typeface="Open Sans"/>
              <a:ea typeface="Open Sans"/>
              <a:cs typeface="Open Sans"/>
              <a:sym typeface="Open Sans"/>
            </a:endParaRPr>
          </a:p>
        </p:txBody>
      </p:sp>
      <p:sp>
        <p:nvSpPr>
          <p:cNvPr id="88" name="Google Shape;88;p32"/>
          <p:cNvSpPr/>
          <p:nvPr/>
        </p:nvSpPr>
        <p:spPr>
          <a:xfrm>
            <a:off x="414575" y="3538018"/>
            <a:ext cx="38130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How do Java objects relate to other real-word tools?</a:t>
            </a:r>
            <a:endParaRPr sz="1400" b="0" i="0" u="none" strike="noStrike" cap="none">
              <a:solidFill>
                <a:srgbClr val="000000"/>
              </a:solidFill>
              <a:latin typeface="Open Sans"/>
              <a:ea typeface="Open Sans"/>
              <a:cs typeface="Open Sans"/>
              <a:sym typeface="Open Sans"/>
            </a:endParaRPr>
          </a:p>
        </p:txBody>
      </p:sp>
      <p:sp>
        <p:nvSpPr>
          <p:cNvPr id="89" name="Google Shape;89;p32"/>
          <p:cNvSpPr/>
          <p:nvPr/>
        </p:nvSpPr>
        <p:spPr>
          <a:xfrm>
            <a:off x="414575" y="2759590"/>
            <a:ext cx="39654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Justifying why one would use a particular Java object (ArrayList)?</a:t>
            </a:r>
            <a:endParaRPr sz="1400" b="0" i="0" u="none" strike="noStrike" cap="none">
              <a:solidFill>
                <a:srgbClr val="000000"/>
              </a:solidFill>
              <a:latin typeface="Open Sans"/>
              <a:ea typeface="Open Sans"/>
              <a:cs typeface="Open Sans"/>
              <a:sym typeface="Open Sans"/>
            </a:endParaRPr>
          </a:p>
        </p:txBody>
      </p:sp>
      <p:sp>
        <p:nvSpPr>
          <p:cNvPr id="90" name="Google Shape;90;p32"/>
          <p:cNvSpPr/>
          <p:nvPr/>
        </p:nvSpPr>
        <p:spPr>
          <a:xfrm>
            <a:off x="414575" y="1908424"/>
            <a:ext cx="41340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Open Sans"/>
                <a:ea typeface="Open Sans"/>
                <a:cs typeface="Open Sans"/>
                <a:sym typeface="Open Sans"/>
              </a:rPr>
              <a:t>Creating your own Java objects in your CSE 143 assignments</a:t>
            </a:r>
            <a:endParaRPr sz="1400" b="0" i="0" u="none" strike="noStrike" cap="none">
              <a:solidFill>
                <a:srgbClr val="00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71"/>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(a(t-1), b(t-1))</a:t>
            </a: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indent="-347472"/>
            <a:r>
              <a:rPr lang="en-US" sz="2600" b="0" i="0" u="none" strike="noStrike" cap="none" dirty="0">
                <a:solidFill>
                  <a:srgbClr val="000000"/>
                </a:solidFill>
                <a:latin typeface="Calibri"/>
                <a:ea typeface="Calibri"/>
                <a:cs typeface="Calibri"/>
                <a:sym typeface="Calibri"/>
              </a:rPr>
              <a:t>Example: </a:t>
            </a:r>
            <a:r>
              <a:rPr lang="en-US" sz="2600" b="1" i="0" u="none" strike="noStrike" cap="none" dirty="0">
                <a:solidFill>
                  <a:schemeClr val="dk1"/>
                </a:solidFill>
                <a:highlight>
                  <a:srgbClr val="E6B8AF"/>
                </a:highlight>
                <a:latin typeface="Courier New"/>
                <a:ea typeface="Courier New"/>
                <a:cs typeface="Courier New"/>
                <a:sym typeface="Courier New"/>
              </a:rPr>
              <a:t>out(t=3)</a:t>
            </a:r>
            <a:r>
              <a:rPr lang="en-US" sz="2600" b="1" i="0" u="none" strike="noStrike" cap="none" dirty="0">
                <a:solidFill>
                  <a:schemeClr val="dk1"/>
                </a:solidFill>
                <a:latin typeface="Courier New"/>
                <a:ea typeface="Courier New"/>
                <a:cs typeface="Courier New"/>
                <a:sym typeface="Courier New"/>
              </a:rPr>
              <a:t> = </a:t>
            </a:r>
            <a:r>
              <a:rPr lang="en-US" sz="2600" b="1" i="0" u="none" strike="noStrike" cap="none" dirty="0" err="1">
                <a:solidFill>
                  <a:schemeClr val="dk1"/>
                </a:solidFill>
                <a:latin typeface="Courier New"/>
                <a:ea typeface="Courier New"/>
                <a:cs typeface="Courier New"/>
                <a:sym typeface="Courier New"/>
              </a:rPr>
              <a:t>Xor</a:t>
            </a:r>
            <a:r>
              <a:rPr lang="en-US" sz="2600" b="1" i="0" u="none" strike="noStrike" cap="none" dirty="0">
                <a:solidFill>
                  <a:schemeClr val="dk1"/>
                </a:solidFill>
                <a:latin typeface="Courier New"/>
                <a:ea typeface="Courier New"/>
                <a:cs typeface="Courier New"/>
                <a:sym typeface="Courier New"/>
              </a:rPr>
              <a:t>(</a:t>
            </a:r>
            <a:r>
              <a:rPr lang="en-US" sz="2600" b="1" i="0" u="none" strike="noStrike" cap="none" dirty="0">
                <a:solidFill>
                  <a:schemeClr val="dk1"/>
                </a:solidFill>
                <a:highlight>
                  <a:srgbClr val="FFF2CC"/>
                </a:highlight>
                <a:latin typeface="Courier New"/>
                <a:ea typeface="Courier New"/>
                <a:cs typeface="Courier New"/>
                <a:sym typeface="Courier New"/>
              </a:rPr>
              <a:t>a(t=2)</a:t>
            </a:r>
            <a:r>
              <a:rPr lang="en-US" sz="2600" b="1" i="0" u="none" strike="noStrike" cap="none" dirty="0">
                <a:solidFill>
                  <a:schemeClr val="dk1"/>
                </a:solidFill>
                <a:latin typeface="Courier New"/>
                <a:ea typeface="Courier New"/>
                <a:cs typeface="Courier New"/>
                <a:sym typeface="Courier New"/>
              </a:rPr>
              <a:t>, </a:t>
            </a:r>
            <a:r>
              <a:rPr lang="en-US" sz="2600" b="1" i="0" u="none" strike="noStrike" cap="none" dirty="0">
                <a:solidFill>
                  <a:schemeClr val="dk1"/>
                </a:solidFill>
                <a:highlight>
                  <a:srgbClr val="C9DAF8"/>
                </a:highlight>
                <a:latin typeface="Courier New"/>
                <a:ea typeface="Courier New"/>
                <a:cs typeface="Courier New"/>
                <a:sym typeface="Courier New"/>
              </a:rPr>
              <a:t>b(t=2)</a:t>
            </a:r>
            <a:r>
              <a:rPr lang="en-US" sz="2600" b="1" i="0" u="none" strike="noStrike" cap="none" dirty="0">
                <a:solidFill>
                  <a:schemeClr val="dk1"/>
                </a:solidFill>
                <a:latin typeface="Courier New"/>
                <a:ea typeface="Courier New"/>
                <a:cs typeface="Courier New"/>
                <a:sym typeface="Courier New"/>
              </a:rPr>
              <a:t>)</a:t>
            </a:r>
            <a:endParaRPr lang="en-US" sz="2600" b="0" i="0" u="none" strike="noStrike" cap="none" dirty="0">
              <a:solidFill>
                <a:srgbClr val="000000"/>
              </a:solidFill>
              <a:latin typeface="Calibri"/>
              <a:ea typeface="Calibri"/>
              <a:cs typeface="Calibri"/>
              <a:sym typeface="Calibri"/>
            </a:endParaRPr>
          </a:p>
          <a:p>
            <a:pPr marL="347472" lvl="0" indent="-347472" algn="l" rtl="0">
              <a:lnSpc>
                <a:spcPct val="110000"/>
              </a:lnSpc>
              <a:spcBef>
                <a:spcPts val="440"/>
              </a:spcBef>
              <a:spcAft>
                <a:spcPts val="0"/>
              </a:spcAft>
              <a:buSzPts val="2080"/>
              <a:buFont typeface="Noto Sans Symbols"/>
              <a:buChar char="❖"/>
            </a:pPr>
            <a:endParaRPr lang="en-US" dirty="0"/>
          </a:p>
          <a:p>
            <a:pPr marL="347472" lvl="0" indent="-215392" algn="l" rtl="0">
              <a:lnSpc>
                <a:spcPct val="110000"/>
              </a:lnSpc>
              <a:spcBef>
                <a:spcPts val="440"/>
              </a:spcBef>
              <a:spcAft>
                <a:spcPts val="0"/>
              </a:spcAft>
              <a:buSzPts val="2080"/>
              <a:buFont typeface="Noto Sans Symbols"/>
              <a:buNone/>
            </a:pPr>
            <a:endParaRPr dirty="0"/>
          </a:p>
        </p:txBody>
      </p:sp>
      <p:sp>
        <p:nvSpPr>
          <p:cNvPr id="692" name="Google Shape;692;p7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1: Time Series</a:t>
            </a:r>
            <a:endParaRPr/>
          </a:p>
        </p:txBody>
      </p:sp>
      <p:sp>
        <p:nvSpPr>
          <p:cNvPr id="693" name="Google Shape;693;p7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40</a:t>
            </a:fld>
            <a:endParaRPr/>
          </a:p>
        </p:txBody>
      </p:sp>
      <p:graphicFrame>
        <p:nvGraphicFramePr>
          <p:cNvPr id="694" name="Google Shape;694;p71" descr="Time series table showing the values of in and out for the specification out(t) = Xor(a(t-1), b(t-1)). There are 9 columns, which from left to right are: &quot;pin&quot; which denotes which pin we are referring to, then 7 columns for t=0 through t=6, increasing by 1 from left to right, then a last column with ellipses denoting that the time series continues on. There are four rows, which from top to bottom are: a header row, a row for the a pin, a row for the b pin, and a row for the out pin.&#10;&#10;The key takeaway from the time series is that the values of a and b from the previous time section are what affect the out for any given time section. The example given is out when t=3. In order to determine its value, you have to look at a and b when t=2. When t=2, a is 1 and b is 0, so out when t=3 will be Xor(1, 0) which results in a 1." title="Time Series Table of Xor DFF Example 1"/>
          <p:cNvGraphicFramePr/>
          <p:nvPr>
            <p:extLst>
              <p:ext uri="{D42A27DB-BD31-4B8C-83A1-F6EECF244321}">
                <p14:modId xmlns:p14="http://schemas.microsoft.com/office/powerpoint/2010/main" val="2613046539"/>
              </p:ext>
            </p:extLst>
          </p:nvPr>
        </p:nvGraphicFramePr>
        <p:xfrm>
          <a:off x="858171" y="2748822"/>
          <a:ext cx="7321300" cy="2644800"/>
        </p:xfrm>
        <a:graphic>
          <a:graphicData uri="http://schemas.openxmlformats.org/drawingml/2006/table">
            <a:tbl>
              <a:tblPr>
                <a:noFill/>
              </a:tblPr>
              <a:tblGrid>
                <a:gridCol w="886700">
                  <a:extLst>
                    <a:ext uri="{9D8B030D-6E8A-4147-A177-3AD203B41FA5}">
                      <a16:colId xmlns:a16="http://schemas.microsoft.com/office/drawing/2014/main" val="20000"/>
                    </a:ext>
                  </a:extLst>
                </a:gridCol>
                <a:gridCol w="804325">
                  <a:extLst>
                    <a:ext uri="{9D8B030D-6E8A-4147-A177-3AD203B41FA5}">
                      <a16:colId xmlns:a16="http://schemas.microsoft.com/office/drawing/2014/main" val="20001"/>
                    </a:ext>
                  </a:extLst>
                </a:gridCol>
                <a:gridCol w="804325">
                  <a:extLst>
                    <a:ext uri="{9D8B030D-6E8A-4147-A177-3AD203B41FA5}">
                      <a16:colId xmlns:a16="http://schemas.microsoft.com/office/drawing/2014/main" val="20002"/>
                    </a:ext>
                  </a:extLst>
                </a:gridCol>
                <a:gridCol w="804325">
                  <a:extLst>
                    <a:ext uri="{9D8B030D-6E8A-4147-A177-3AD203B41FA5}">
                      <a16:colId xmlns:a16="http://schemas.microsoft.com/office/drawing/2014/main" val="20003"/>
                    </a:ext>
                  </a:extLst>
                </a:gridCol>
                <a:gridCol w="804325">
                  <a:extLst>
                    <a:ext uri="{9D8B030D-6E8A-4147-A177-3AD203B41FA5}">
                      <a16:colId xmlns:a16="http://schemas.microsoft.com/office/drawing/2014/main" val="20004"/>
                    </a:ext>
                  </a:extLst>
                </a:gridCol>
                <a:gridCol w="804325">
                  <a:extLst>
                    <a:ext uri="{9D8B030D-6E8A-4147-A177-3AD203B41FA5}">
                      <a16:colId xmlns:a16="http://schemas.microsoft.com/office/drawing/2014/main" val="20005"/>
                    </a:ext>
                  </a:extLst>
                </a:gridCol>
                <a:gridCol w="804325">
                  <a:extLst>
                    <a:ext uri="{9D8B030D-6E8A-4147-A177-3AD203B41FA5}">
                      <a16:colId xmlns:a16="http://schemas.microsoft.com/office/drawing/2014/main" val="20006"/>
                    </a:ext>
                  </a:extLst>
                </a:gridCol>
                <a:gridCol w="804325">
                  <a:extLst>
                    <a:ext uri="{9D8B030D-6E8A-4147-A177-3AD203B41FA5}">
                      <a16:colId xmlns:a16="http://schemas.microsoft.com/office/drawing/2014/main" val="20007"/>
                    </a:ext>
                  </a:extLst>
                </a:gridCol>
                <a:gridCol w="804325">
                  <a:extLst>
                    <a:ext uri="{9D8B030D-6E8A-4147-A177-3AD203B41FA5}">
                      <a16:colId xmlns:a16="http://schemas.microsoft.com/office/drawing/2014/main" val="20008"/>
                    </a:ext>
                  </a:extLst>
                </a:gridCol>
              </a:tblGrid>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a</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dirty="0">
                          <a:latin typeface="Courier New"/>
                          <a:ea typeface="Courier New"/>
                          <a:cs typeface="Courier New"/>
                          <a:sym typeface="Courier New"/>
                        </a:rPr>
                        <a:t>0</a:t>
                      </a:r>
                      <a:endParaRPr sz="2300"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b</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solidFill>
                            <a:schemeClr val="dk1"/>
                          </a:solidFill>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out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time</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t=0</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t=1</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t=2</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t=3</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t=4</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t=5</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t=6</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dirty="0">
                          <a:latin typeface="Courier New"/>
                          <a:ea typeface="Courier New"/>
                          <a:cs typeface="Courier New"/>
                          <a:sym typeface="Courier New"/>
                        </a:rPr>
                        <a:t>...</a:t>
                      </a:r>
                      <a:endParaRPr sz="2300" b="1"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7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1: Circuit Diagram &amp; HDL</a:t>
            </a:r>
            <a:endParaRPr dirty="0"/>
          </a:p>
        </p:txBody>
      </p:sp>
      <p:sp>
        <p:nvSpPr>
          <p:cNvPr id="676" name="Google Shape;676;p7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(a(t-1), b(t-1))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0" lvl="0" indent="0" algn="l" rtl="0">
              <a:lnSpc>
                <a:spcPct val="110000"/>
              </a:lnSpc>
              <a:spcBef>
                <a:spcPts val="440"/>
              </a:spcBef>
              <a:spcAft>
                <a:spcPts val="0"/>
              </a:spcAft>
              <a:buSzPts val="2080"/>
              <a:buNone/>
            </a:pPr>
            <a:endParaRPr lang="en-US" dirty="0"/>
          </a:p>
          <a:p>
            <a:pPr marL="0" lvl="0" indent="0" algn="l" rtl="0">
              <a:lnSpc>
                <a:spcPct val="110000"/>
              </a:lnSpc>
              <a:spcBef>
                <a:spcPts val="440"/>
              </a:spcBef>
              <a:spcAft>
                <a:spcPts val="0"/>
              </a:spcAft>
              <a:buSzPts val="2080"/>
              <a:buNone/>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677" name="Google Shape;677;p7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7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1: Circuit Diagram &amp; HDL</a:t>
            </a:r>
            <a:endParaRPr dirty="0"/>
          </a:p>
        </p:txBody>
      </p:sp>
      <p:sp>
        <p:nvSpPr>
          <p:cNvPr id="676" name="Google Shape;676;p7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(a(t-1), b(t-1))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0" lvl="0" indent="0" algn="l" rtl="0">
              <a:lnSpc>
                <a:spcPct val="110000"/>
              </a:lnSpc>
              <a:spcBef>
                <a:spcPts val="440"/>
              </a:spcBef>
              <a:spcAft>
                <a:spcPts val="0"/>
              </a:spcAft>
              <a:buSzPts val="2080"/>
              <a:buNone/>
            </a:pPr>
            <a:endParaRPr lang="en-US" dirty="0"/>
          </a:p>
          <a:p>
            <a:pPr marL="0" lvl="0" indent="0" algn="l" rtl="0">
              <a:lnSpc>
                <a:spcPct val="110000"/>
              </a:lnSpc>
              <a:spcBef>
                <a:spcPts val="440"/>
              </a:spcBef>
              <a:spcAft>
                <a:spcPts val="0"/>
              </a:spcAft>
              <a:buSzPts val="2080"/>
              <a:buNone/>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677" name="Google Shape;677;p7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42</a:t>
            </a:fld>
            <a:endParaRPr/>
          </a:p>
        </p:txBody>
      </p:sp>
      <p:pic>
        <p:nvPicPr>
          <p:cNvPr id="678" name="Google Shape;678;p70" descr="Circuit diagram representing the specification out(t) = Xor(a(t-1), b(t-1)). There are two inputs in and one output out. There is a DFF which is connected to out. The input to this DFF is an Xor gate's output, and the inputs to the Xor gate are a and b. " title="DFF Example 1 Circuit Diagram"/>
          <p:cNvPicPr preferRelativeResize="0"/>
          <p:nvPr/>
        </p:nvPicPr>
        <p:blipFill rotWithShape="1">
          <a:blip r:embed="rId3">
            <a:alphaModFix/>
          </a:blip>
          <a:srcRect/>
          <a:stretch/>
        </p:blipFill>
        <p:spPr>
          <a:xfrm>
            <a:off x="3401439" y="2595535"/>
            <a:ext cx="4686300" cy="1066800"/>
          </a:xfrm>
          <a:prstGeom prst="rect">
            <a:avLst/>
          </a:prstGeom>
          <a:noFill/>
          <a:ln>
            <a:noFill/>
          </a:ln>
        </p:spPr>
      </p:pic>
      <p:sp>
        <p:nvSpPr>
          <p:cNvPr id="2" name="Google Shape;685;p72">
            <a:extLst>
              <a:ext uri="{FF2B5EF4-FFF2-40B4-BE49-F238E27FC236}">
                <a16:creationId xmlns:a16="http://schemas.microsoft.com/office/drawing/2014/main" id="{52F69308-AFFC-112A-BAA2-D096F572545F}"/>
              </a:ext>
            </a:extLst>
          </p:cNvPr>
          <p:cNvSpPr txBox="1"/>
          <p:nvPr/>
        </p:nvSpPr>
        <p:spPr>
          <a:xfrm>
            <a:off x="1856020" y="3932526"/>
            <a:ext cx="8390200" cy="3126798"/>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2600"/>
              <a:buFont typeface="Arial"/>
              <a:buNone/>
            </a:pPr>
            <a:r>
              <a:rPr lang="en-US" sz="2000" b="1" i="0" u="none" strike="noStrike" cap="none" dirty="0">
                <a:solidFill>
                  <a:srgbClr val="000000"/>
                </a:solidFill>
                <a:latin typeface="Courier New"/>
                <a:ea typeface="Courier New"/>
                <a:cs typeface="Courier New"/>
                <a:sym typeface="Courier New"/>
              </a:rPr>
              <a:t>CHIP</a:t>
            </a:r>
            <a:r>
              <a:rPr lang="en-US" sz="2000" b="0" i="0" u="none" strike="noStrike" cap="none" dirty="0">
                <a:solidFill>
                  <a:srgbClr val="000000"/>
                </a:solidFill>
                <a:latin typeface="Courier New"/>
                <a:ea typeface="Courier New"/>
                <a:cs typeface="Courier New"/>
                <a:sym typeface="Courier New"/>
              </a:rPr>
              <a:t> Example1 {</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IN</a:t>
            </a:r>
            <a:r>
              <a:rPr lang="en-US" sz="2000" b="0" i="0" u="none" strike="noStrike" cap="none" dirty="0">
                <a:solidFill>
                  <a:srgbClr val="000000"/>
                </a:solidFill>
                <a:latin typeface="Courier New"/>
                <a:ea typeface="Courier New"/>
                <a:cs typeface="Courier New"/>
                <a:sym typeface="Courier New"/>
              </a:rPr>
              <a:t> a, b;</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OUT</a:t>
            </a:r>
            <a:r>
              <a:rPr lang="en-US" sz="2000" b="0" i="0" u="none" strike="noStrike" cap="none" dirty="0">
                <a:solidFill>
                  <a:srgbClr val="000000"/>
                </a:solidFill>
                <a:latin typeface="Courier New"/>
                <a:ea typeface="Courier New"/>
                <a:cs typeface="Courier New"/>
                <a:sym typeface="Courier New"/>
              </a:rPr>
              <a:t> 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PARTS:</a:t>
            </a:r>
            <a:endParaRPr sz="2000" b="1"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0" i="0" u="none" strike="noStrike" cap="none" dirty="0" err="1">
                <a:solidFill>
                  <a:srgbClr val="000000"/>
                </a:solidFill>
                <a:latin typeface="Courier New"/>
                <a:ea typeface="Courier New"/>
                <a:cs typeface="Courier New"/>
                <a:sym typeface="Courier New"/>
              </a:rPr>
              <a:t>Xor</a:t>
            </a:r>
            <a:r>
              <a:rPr lang="en-US" sz="2000" b="0" i="0" u="none" strike="noStrike" cap="none" dirty="0">
                <a:solidFill>
                  <a:srgbClr val="000000"/>
                </a:solidFill>
                <a:latin typeface="Courier New"/>
                <a:ea typeface="Courier New"/>
                <a:cs typeface="Courier New"/>
                <a:sym typeface="Courier New"/>
              </a:rPr>
              <a:t>(a=a, b=b, out=</a:t>
            </a:r>
            <a:r>
              <a:rPr lang="en-US" sz="2000" b="0" i="0" u="none" strike="noStrike" cap="none" dirty="0" err="1">
                <a:solidFill>
                  <a:srgbClr val="000000"/>
                </a:solidFill>
                <a:latin typeface="Courier New"/>
                <a:ea typeface="Courier New"/>
                <a:cs typeface="Courier New"/>
                <a:sym typeface="Courier New"/>
              </a:rPr>
              <a:t>xorout</a:t>
            </a: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DFF(in=</a:t>
            </a:r>
            <a:r>
              <a:rPr lang="en-US" sz="2000" b="0" i="0" u="none" strike="noStrike" cap="none" dirty="0" err="1">
                <a:solidFill>
                  <a:schemeClr val="dk1"/>
                </a:solidFill>
                <a:latin typeface="Courier New"/>
                <a:ea typeface="Courier New"/>
                <a:cs typeface="Courier New"/>
                <a:sym typeface="Courier New"/>
              </a:rPr>
              <a:t>xorout</a:t>
            </a:r>
            <a:r>
              <a:rPr lang="en-US" sz="2000" b="0" i="0" u="none" strike="noStrike" cap="none" dirty="0">
                <a:solidFill>
                  <a:srgbClr val="000000"/>
                </a:solidFill>
                <a:latin typeface="Courier New"/>
                <a:ea typeface="Courier New"/>
                <a:cs typeface="Courier New"/>
                <a:sym typeface="Courier New"/>
              </a:rPr>
              <a:t>, out=out);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p:txBody>
      </p:sp>
    </p:spTree>
    <p:extLst>
      <p:ext uri="{BB962C8B-B14F-4D97-AF65-F5344CB8AC3E}">
        <p14:creationId xmlns:p14="http://schemas.microsoft.com/office/powerpoint/2010/main" val="4014132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7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2: Specification</a:t>
            </a:r>
            <a:endParaRPr/>
          </a:p>
        </p:txBody>
      </p:sp>
      <p:sp>
        <p:nvSpPr>
          <p:cNvPr id="702" name="Google Shape;702;p7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Notice how the specification uses </a:t>
            </a:r>
            <a:r>
              <a:rPr lang="en-US" b="1" dirty="0">
                <a:latin typeface="Courier New"/>
                <a:ea typeface="Courier New"/>
                <a:cs typeface="Courier New"/>
                <a:sym typeface="Courier New"/>
              </a:rPr>
              <a:t>out(t-1)</a:t>
            </a:r>
            <a:r>
              <a:rPr lang="en-US" dirty="0"/>
              <a:t> as an input for </a:t>
            </a:r>
            <a:r>
              <a:rPr lang="en-US" b="1" dirty="0">
                <a:latin typeface="Courier New"/>
                <a:ea typeface="Courier New"/>
                <a:cs typeface="Courier New"/>
                <a:sym typeface="Courier New"/>
              </a:rPr>
              <a:t>out(t)</a:t>
            </a:r>
            <a:endParaRPr b="1" dirty="0"/>
          </a:p>
          <a:p>
            <a:pPr marL="640080" lvl="1" indent="-283464" algn="l" rtl="0">
              <a:lnSpc>
                <a:spcPct val="110000"/>
              </a:lnSpc>
              <a:spcBef>
                <a:spcPts val="24"/>
              </a:spcBef>
              <a:spcAft>
                <a:spcPts val="0"/>
              </a:spcAft>
              <a:buSzPts val="2420"/>
              <a:buChar char="▪"/>
            </a:pPr>
            <a:r>
              <a:rPr lang="en-US" dirty="0"/>
              <a:t>Implies the necessity of circular wiring, separated by a DFF</a:t>
            </a:r>
            <a:endParaRPr dirty="0"/>
          </a:p>
          <a:p>
            <a:pPr marL="0" lvl="0" indent="0" algn="l" rtl="0">
              <a:lnSpc>
                <a:spcPct val="110000"/>
              </a:lnSpc>
              <a:spcBef>
                <a:spcPts val="24"/>
              </a:spcBef>
              <a:spcAft>
                <a:spcPts val="0"/>
              </a:spcAft>
              <a:buSzPts val="2080"/>
              <a:buNone/>
            </a:pPr>
            <a:endParaRPr dirty="0"/>
          </a:p>
          <a:p>
            <a:pPr marL="347472" lvl="0" indent="-347472" algn="l" rtl="0">
              <a:lnSpc>
                <a:spcPct val="110000"/>
              </a:lnSpc>
              <a:spcBef>
                <a:spcPts val="440"/>
              </a:spcBef>
              <a:spcAft>
                <a:spcPts val="0"/>
              </a:spcAft>
              <a:buClr>
                <a:schemeClr val="hlink"/>
              </a:buClr>
              <a:buSzPts val="2080"/>
              <a:buChar char="❖"/>
            </a:pPr>
            <a:r>
              <a:rPr lang="en-US" dirty="0"/>
              <a:t>Exercise: Draw out the corresponding circuit diagram and HDL implementation</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03" name="Google Shape;703;p7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75"/>
          <p:cNvSpPr txBox="1">
            <a:spLocks noGrp="1"/>
          </p:cNvSpPr>
          <p:nvPr>
            <p:ph type="body" idx="1"/>
          </p:nvPr>
        </p:nvSpPr>
        <p:spPr>
          <a:xfrm>
            <a:off x="396875" y="1362075"/>
            <a:ext cx="8679163"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Clr>
                <a:schemeClr val="hlink"/>
              </a:buClr>
              <a:buSzPts val="2080"/>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(out(t-1), in(t-1))</a:t>
            </a: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indent="-347472">
              <a:buClr>
                <a:schemeClr val="hlink"/>
              </a:buClr>
            </a:pPr>
            <a:r>
              <a:rPr lang="en-US" sz="2600" b="0" i="0" u="none" strike="noStrike" cap="none" dirty="0">
                <a:solidFill>
                  <a:srgbClr val="000000"/>
                </a:solidFill>
                <a:latin typeface="Calibri"/>
                <a:ea typeface="Calibri"/>
                <a:cs typeface="Calibri"/>
                <a:sym typeface="Calibri"/>
              </a:rPr>
              <a:t>Example: </a:t>
            </a:r>
            <a:r>
              <a:rPr lang="en-US" sz="2600" b="1" i="0" u="none" strike="noStrike" cap="none" dirty="0">
                <a:solidFill>
                  <a:schemeClr val="dk1"/>
                </a:solidFill>
                <a:highlight>
                  <a:srgbClr val="E6B8AF"/>
                </a:highlight>
                <a:latin typeface="Courier New"/>
                <a:ea typeface="Courier New"/>
                <a:cs typeface="Courier New"/>
                <a:sym typeface="Courier New"/>
              </a:rPr>
              <a:t>out(t=1)</a:t>
            </a:r>
            <a:r>
              <a:rPr lang="en-US" sz="2600" b="1" i="0" u="none" strike="noStrike" cap="none" dirty="0">
                <a:solidFill>
                  <a:schemeClr val="dk1"/>
                </a:solidFill>
                <a:latin typeface="Courier New"/>
                <a:ea typeface="Courier New"/>
                <a:cs typeface="Courier New"/>
                <a:sym typeface="Courier New"/>
              </a:rPr>
              <a:t> = </a:t>
            </a:r>
            <a:r>
              <a:rPr lang="en-US" sz="2600" b="1" i="0" u="none" strike="noStrike" cap="none" dirty="0" err="1">
                <a:solidFill>
                  <a:schemeClr val="dk1"/>
                </a:solidFill>
                <a:latin typeface="Courier New"/>
                <a:ea typeface="Courier New"/>
                <a:cs typeface="Courier New"/>
                <a:sym typeface="Courier New"/>
              </a:rPr>
              <a:t>Xor</a:t>
            </a:r>
            <a:r>
              <a:rPr lang="en-US" sz="2600" b="1" i="0" u="none" strike="noStrike" cap="none" dirty="0">
                <a:solidFill>
                  <a:schemeClr val="dk1"/>
                </a:solidFill>
                <a:latin typeface="Courier New"/>
                <a:ea typeface="Courier New"/>
                <a:cs typeface="Courier New"/>
                <a:sym typeface="Courier New"/>
              </a:rPr>
              <a:t>(</a:t>
            </a:r>
            <a:r>
              <a:rPr lang="en-US" sz="2600" b="1" i="0" u="none" strike="noStrike" cap="none" dirty="0">
                <a:solidFill>
                  <a:schemeClr val="dk1"/>
                </a:solidFill>
                <a:highlight>
                  <a:srgbClr val="FFF2CC"/>
                </a:highlight>
                <a:latin typeface="Courier New"/>
                <a:ea typeface="Courier New"/>
                <a:cs typeface="Courier New"/>
                <a:sym typeface="Courier New"/>
              </a:rPr>
              <a:t>in(t=0)</a:t>
            </a:r>
            <a:r>
              <a:rPr lang="en-US" sz="2600" b="1" i="0" u="none" strike="noStrike" cap="none" dirty="0">
                <a:solidFill>
                  <a:schemeClr val="dk1"/>
                </a:solidFill>
                <a:latin typeface="Courier New"/>
                <a:ea typeface="Courier New"/>
                <a:cs typeface="Courier New"/>
                <a:sym typeface="Courier New"/>
              </a:rPr>
              <a:t>, </a:t>
            </a:r>
            <a:r>
              <a:rPr lang="en-US" sz="2600" b="1" i="0" u="none" strike="noStrike" cap="none" dirty="0">
                <a:solidFill>
                  <a:schemeClr val="dk1"/>
                </a:solidFill>
                <a:highlight>
                  <a:srgbClr val="C9DAF8"/>
                </a:highlight>
                <a:latin typeface="Courier New"/>
                <a:ea typeface="Courier New"/>
                <a:cs typeface="Courier New"/>
                <a:sym typeface="Courier New"/>
              </a:rPr>
              <a:t>out(t=0)</a:t>
            </a:r>
            <a:r>
              <a:rPr lang="en-US" sz="2600" b="1" i="0" u="none" strike="noStrike" cap="none" dirty="0">
                <a:solidFill>
                  <a:schemeClr val="dk1"/>
                </a:solidFill>
                <a:latin typeface="Courier New"/>
                <a:ea typeface="Courier New"/>
                <a:cs typeface="Courier New"/>
                <a:sym typeface="Courier New"/>
              </a:rPr>
              <a:t>)</a:t>
            </a:r>
            <a:endParaRPr lang="en-US" sz="2600" b="0" i="0" u="none" strike="noStrike" cap="none" dirty="0">
              <a:solidFill>
                <a:srgbClr val="000000"/>
              </a:solidFill>
              <a:latin typeface="Courier New"/>
              <a:ea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dirty="0"/>
          </a:p>
        </p:txBody>
      </p:sp>
      <p:sp>
        <p:nvSpPr>
          <p:cNvPr id="734" name="Google Shape;734;p7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2: Time Series</a:t>
            </a:r>
            <a:endParaRPr/>
          </a:p>
        </p:txBody>
      </p:sp>
      <p:sp>
        <p:nvSpPr>
          <p:cNvPr id="735" name="Google Shape;735;p7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44</a:t>
            </a:fld>
            <a:endParaRPr/>
          </a:p>
        </p:txBody>
      </p:sp>
      <p:graphicFrame>
        <p:nvGraphicFramePr>
          <p:cNvPr id="737" name="Google Shape;737;p75" descr="Time series table showing the values of in and out for the specification out(t) = Xor(out(t-1), in(t-1)). There are 9 columns, which from left to right are: &quot;pin&quot; which denotes which pin we are referring to, then 7 columns for t=0 through t=6, increasing by 1 from left to right, then a last column with ellipses denoting that the time series continues on. There are three rows, which from top to bottom are: a header row, a row for the in pin, and a row for the out pin.&#10;&#10;The key takeaway from the time series is that the values of in and out from the previous time section are what affect the out for any given time section. The example given is out when t=1. In order to determine its value, you have to look at in and out when t=0. When t=0, in is 0 and out is 0, so out when t=1 will be Xor(0, 0) which results in a 0." title="Time Series Table of Xor DFF Example 2"/>
          <p:cNvGraphicFramePr/>
          <p:nvPr>
            <p:extLst>
              <p:ext uri="{D42A27DB-BD31-4B8C-83A1-F6EECF244321}">
                <p14:modId xmlns:p14="http://schemas.microsoft.com/office/powerpoint/2010/main" val="3877520108"/>
              </p:ext>
            </p:extLst>
          </p:nvPr>
        </p:nvGraphicFramePr>
        <p:xfrm>
          <a:off x="785874" y="2844092"/>
          <a:ext cx="7362500" cy="1983600"/>
        </p:xfrm>
        <a:graphic>
          <a:graphicData uri="http://schemas.openxmlformats.org/drawingml/2006/table">
            <a:tbl>
              <a:tblPr>
                <a:noFill/>
              </a:tblPr>
              <a:tblGrid>
                <a:gridCol w="927900">
                  <a:extLst>
                    <a:ext uri="{9D8B030D-6E8A-4147-A177-3AD203B41FA5}">
                      <a16:colId xmlns:a16="http://schemas.microsoft.com/office/drawing/2014/main" val="20000"/>
                    </a:ext>
                  </a:extLst>
                </a:gridCol>
                <a:gridCol w="804325">
                  <a:extLst>
                    <a:ext uri="{9D8B030D-6E8A-4147-A177-3AD203B41FA5}">
                      <a16:colId xmlns:a16="http://schemas.microsoft.com/office/drawing/2014/main" val="20001"/>
                    </a:ext>
                  </a:extLst>
                </a:gridCol>
                <a:gridCol w="804325">
                  <a:extLst>
                    <a:ext uri="{9D8B030D-6E8A-4147-A177-3AD203B41FA5}">
                      <a16:colId xmlns:a16="http://schemas.microsoft.com/office/drawing/2014/main" val="20002"/>
                    </a:ext>
                  </a:extLst>
                </a:gridCol>
                <a:gridCol w="804325">
                  <a:extLst>
                    <a:ext uri="{9D8B030D-6E8A-4147-A177-3AD203B41FA5}">
                      <a16:colId xmlns:a16="http://schemas.microsoft.com/office/drawing/2014/main" val="20003"/>
                    </a:ext>
                  </a:extLst>
                </a:gridCol>
                <a:gridCol w="804325">
                  <a:extLst>
                    <a:ext uri="{9D8B030D-6E8A-4147-A177-3AD203B41FA5}">
                      <a16:colId xmlns:a16="http://schemas.microsoft.com/office/drawing/2014/main" val="20004"/>
                    </a:ext>
                  </a:extLst>
                </a:gridCol>
                <a:gridCol w="804325">
                  <a:extLst>
                    <a:ext uri="{9D8B030D-6E8A-4147-A177-3AD203B41FA5}">
                      <a16:colId xmlns:a16="http://schemas.microsoft.com/office/drawing/2014/main" val="20005"/>
                    </a:ext>
                  </a:extLst>
                </a:gridCol>
                <a:gridCol w="804325">
                  <a:extLst>
                    <a:ext uri="{9D8B030D-6E8A-4147-A177-3AD203B41FA5}">
                      <a16:colId xmlns:a16="http://schemas.microsoft.com/office/drawing/2014/main" val="20006"/>
                    </a:ext>
                  </a:extLst>
                </a:gridCol>
                <a:gridCol w="804325">
                  <a:extLst>
                    <a:ext uri="{9D8B030D-6E8A-4147-A177-3AD203B41FA5}">
                      <a16:colId xmlns:a16="http://schemas.microsoft.com/office/drawing/2014/main" val="20007"/>
                    </a:ext>
                  </a:extLst>
                </a:gridCol>
                <a:gridCol w="804325">
                  <a:extLst>
                    <a:ext uri="{9D8B030D-6E8A-4147-A177-3AD203B41FA5}">
                      <a16:colId xmlns:a16="http://schemas.microsoft.com/office/drawing/2014/main" val="20008"/>
                    </a:ext>
                  </a:extLst>
                </a:gridCol>
              </a:tblGrid>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in</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out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dirty="0">
                          <a:latin typeface="Courier New"/>
                          <a:ea typeface="Courier New"/>
                          <a:cs typeface="Courier New"/>
                          <a:sym typeface="Courier New"/>
                        </a:rPr>
                        <a:t>0</a:t>
                      </a:r>
                      <a:endParaRPr sz="2300"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time</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t=0</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t=1</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t=2</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t=3</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t=4</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t=5</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t=6</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dirty="0">
                          <a:latin typeface="Courier New"/>
                          <a:ea typeface="Courier New"/>
                          <a:cs typeface="Courier New"/>
                          <a:sym typeface="Courier New"/>
                        </a:rPr>
                        <a:t>...</a:t>
                      </a:r>
                      <a:endParaRPr sz="2300" b="1"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7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2: Circuit Diagram &amp; HDL</a:t>
            </a:r>
            <a:endParaRPr dirty="0"/>
          </a:p>
        </p:txBody>
      </p:sp>
      <p:sp>
        <p:nvSpPr>
          <p:cNvPr id="709" name="Google Shape;709;p7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10" name="Google Shape;710;p7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7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2: Circuit Diagram &amp; HDL</a:t>
            </a:r>
            <a:endParaRPr dirty="0"/>
          </a:p>
        </p:txBody>
      </p:sp>
      <p:sp>
        <p:nvSpPr>
          <p:cNvPr id="709" name="Google Shape;709;p7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10" name="Google Shape;710;p7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46</a:t>
            </a:fld>
            <a:endParaRPr/>
          </a:p>
        </p:txBody>
      </p:sp>
      <p:pic>
        <p:nvPicPr>
          <p:cNvPr id="711" name="Google Shape;711;p74" descr="Circuit diagram representing the specification out(t) = Xor(out(t-1), in(t-1)). There is one input in and one output out. There is a DFF which is connected to out. The input to this DFF is an Xor gate's output, and the inputs to the Xor gate are in and  the out from the previous time cycle. &#10;" title="Circuit Diagram of Xor DFF Example"/>
          <p:cNvPicPr preferRelativeResize="0"/>
          <p:nvPr/>
        </p:nvPicPr>
        <p:blipFill rotWithShape="1">
          <a:blip r:embed="rId3">
            <a:alphaModFix/>
          </a:blip>
          <a:srcRect l="2232" r="2711"/>
          <a:stretch/>
        </p:blipFill>
        <p:spPr>
          <a:xfrm>
            <a:off x="3131128" y="2400651"/>
            <a:ext cx="5631872" cy="1635099"/>
          </a:xfrm>
          <a:prstGeom prst="rect">
            <a:avLst/>
          </a:prstGeom>
          <a:noFill/>
          <a:ln>
            <a:noFill/>
          </a:ln>
        </p:spPr>
      </p:pic>
      <p:sp>
        <p:nvSpPr>
          <p:cNvPr id="2" name="Google Shape;727;g10ec729b0c0_0_8">
            <a:extLst>
              <a:ext uri="{FF2B5EF4-FFF2-40B4-BE49-F238E27FC236}">
                <a16:creationId xmlns:a16="http://schemas.microsoft.com/office/drawing/2014/main" id="{8AE802DB-430C-1FD2-E530-CD556CF0EAF1}"/>
              </a:ext>
            </a:extLst>
          </p:cNvPr>
          <p:cNvSpPr txBox="1"/>
          <p:nvPr/>
        </p:nvSpPr>
        <p:spPr>
          <a:xfrm>
            <a:off x="1744064" y="4067513"/>
            <a:ext cx="8406000" cy="3415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2600"/>
              <a:buFont typeface="Arial"/>
              <a:buNone/>
            </a:pPr>
            <a:r>
              <a:rPr lang="en-US" sz="2000" b="1" i="0" u="none" strike="noStrike" cap="none" dirty="0">
                <a:solidFill>
                  <a:srgbClr val="000000"/>
                </a:solidFill>
                <a:latin typeface="Courier New"/>
                <a:ea typeface="Courier New"/>
                <a:cs typeface="Courier New"/>
                <a:sym typeface="Courier New"/>
              </a:rPr>
              <a:t>CHIP</a:t>
            </a:r>
            <a:r>
              <a:rPr lang="en-US" sz="2000" b="0" i="0" u="none" strike="noStrike" cap="none" dirty="0">
                <a:solidFill>
                  <a:srgbClr val="000000"/>
                </a:solidFill>
                <a:latin typeface="Courier New"/>
                <a:ea typeface="Courier New"/>
                <a:cs typeface="Courier New"/>
                <a:sym typeface="Courier New"/>
              </a:rPr>
              <a:t> Example2 {</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IN</a:t>
            </a:r>
            <a:r>
              <a:rPr lang="en-US" sz="2000" b="0" i="0" u="none" strike="noStrike" cap="none" dirty="0">
                <a:solidFill>
                  <a:srgbClr val="000000"/>
                </a:solidFill>
                <a:latin typeface="Courier New"/>
                <a:ea typeface="Courier New"/>
                <a:cs typeface="Courier New"/>
                <a:sym typeface="Courier New"/>
              </a:rPr>
              <a:t> in;</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OUT</a:t>
            </a:r>
            <a:r>
              <a:rPr lang="en-US" sz="2000" b="0" i="0" u="none" strike="noStrike" cap="none" dirty="0">
                <a:solidFill>
                  <a:srgbClr val="000000"/>
                </a:solidFill>
                <a:latin typeface="Courier New"/>
                <a:ea typeface="Courier New"/>
                <a:cs typeface="Courier New"/>
                <a:sym typeface="Courier New"/>
              </a:rPr>
              <a:t> 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PARTS:</a:t>
            </a:r>
            <a:endParaRPr sz="2000" b="1"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0" i="0" u="none" strike="noStrike" cap="none" dirty="0" err="1">
                <a:solidFill>
                  <a:srgbClr val="000000"/>
                </a:solidFill>
                <a:latin typeface="Courier New"/>
                <a:ea typeface="Courier New"/>
                <a:cs typeface="Courier New"/>
                <a:sym typeface="Courier New"/>
              </a:rPr>
              <a:t>Xor</a:t>
            </a:r>
            <a:r>
              <a:rPr lang="en-US" sz="2000" b="0" i="0" u="none" strike="noStrike" cap="none" dirty="0">
                <a:solidFill>
                  <a:srgbClr val="000000"/>
                </a:solidFill>
                <a:latin typeface="Courier New"/>
                <a:ea typeface="Courier New"/>
                <a:cs typeface="Courier New"/>
                <a:sym typeface="Courier New"/>
              </a:rPr>
              <a:t>(a=in, b=</a:t>
            </a:r>
            <a:r>
              <a:rPr lang="en-US" sz="2000" b="0" i="0" u="none" strike="noStrike" cap="none" dirty="0" err="1">
                <a:solidFill>
                  <a:srgbClr val="000000"/>
                </a:solidFill>
                <a:latin typeface="Courier New"/>
                <a:ea typeface="Courier New"/>
                <a:cs typeface="Courier New"/>
                <a:sym typeface="Courier New"/>
              </a:rPr>
              <a:t>prevout</a:t>
            </a:r>
            <a:r>
              <a:rPr lang="en-US" sz="2000" b="0" i="0" u="none" strike="noStrike" cap="none" dirty="0">
                <a:solidFill>
                  <a:srgbClr val="000000"/>
                </a:solidFill>
                <a:latin typeface="Courier New"/>
                <a:ea typeface="Courier New"/>
                <a:cs typeface="Courier New"/>
                <a:sym typeface="Courier New"/>
              </a:rPr>
              <a:t>, out=</a:t>
            </a:r>
            <a:r>
              <a:rPr lang="en-US" sz="2000" b="0" i="0" u="none" strike="noStrike" cap="none" dirty="0" err="1">
                <a:solidFill>
                  <a:srgbClr val="000000"/>
                </a:solidFill>
                <a:latin typeface="Courier New"/>
                <a:ea typeface="Courier New"/>
                <a:cs typeface="Courier New"/>
                <a:sym typeface="Courier New"/>
              </a:rPr>
              <a:t>xorout</a:t>
            </a: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DFF(in=</a:t>
            </a:r>
            <a:r>
              <a:rPr lang="en-US" sz="2000" b="0" i="0" u="none" strike="noStrike" cap="none" dirty="0" err="1">
                <a:solidFill>
                  <a:schemeClr val="dk1"/>
                </a:solidFill>
                <a:latin typeface="Courier New"/>
                <a:ea typeface="Courier New"/>
                <a:cs typeface="Courier New"/>
                <a:sym typeface="Courier New"/>
              </a:rPr>
              <a:t>xorout</a:t>
            </a:r>
            <a:r>
              <a:rPr lang="en-US" sz="2000" b="0" i="0" u="none" strike="noStrike" cap="none" dirty="0">
                <a:solidFill>
                  <a:srgbClr val="000000"/>
                </a:solidFill>
                <a:latin typeface="Courier New"/>
                <a:ea typeface="Courier New"/>
                <a:cs typeface="Courier New"/>
                <a:sym typeface="Courier New"/>
              </a:rPr>
              <a:t>, out=</a:t>
            </a:r>
            <a:r>
              <a:rPr lang="en-US" sz="2000" b="0" i="0" u="none" strike="noStrike" cap="none" dirty="0" err="1">
                <a:solidFill>
                  <a:srgbClr val="000000"/>
                </a:solidFill>
                <a:latin typeface="Courier New"/>
                <a:ea typeface="Courier New"/>
                <a:cs typeface="Courier New"/>
                <a:sym typeface="Courier New"/>
              </a:rPr>
              <a:t>prevout</a:t>
            </a:r>
            <a:r>
              <a:rPr lang="en-US" sz="2000" b="0" i="0" u="none" strike="noStrike" cap="none" dirty="0">
                <a:solidFill>
                  <a:srgbClr val="000000"/>
                </a:solidFill>
                <a:latin typeface="Courier New"/>
                <a:ea typeface="Courier New"/>
                <a:cs typeface="Courier New"/>
                <a:sym typeface="Courier New"/>
              </a:rPr>
              <a:t>, out=out);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p:txBody>
      </p:sp>
    </p:spTree>
    <p:extLst>
      <p:ext uri="{BB962C8B-B14F-4D97-AF65-F5344CB8AC3E}">
        <p14:creationId xmlns:p14="http://schemas.microsoft.com/office/powerpoint/2010/main" val="2442032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g10ec729b0c0_0_16"/>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3: Specification</a:t>
            </a:r>
            <a:endParaRPr/>
          </a:p>
        </p:txBody>
      </p:sp>
      <p:sp>
        <p:nvSpPr>
          <p:cNvPr id="744" name="Google Shape;744;g10ec729b0c0_0_16"/>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And(Not(out(t-1)),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indent="-347472"/>
            <a:r>
              <a:rPr lang="en-US" dirty="0"/>
              <a:t>Exercise: Draw out the corresponding circuit diagram and HDL implementation</a:t>
            </a:r>
          </a:p>
          <a:p>
            <a:pPr marL="347472" lvl="0" indent="-347472" algn="l" rtl="0">
              <a:lnSpc>
                <a:spcPct val="110000"/>
              </a:lnSpc>
              <a:spcBef>
                <a:spcPts val="440"/>
              </a:spcBef>
              <a:spcAft>
                <a:spcPts val="0"/>
              </a:spcAft>
              <a:buSzPts val="2080"/>
              <a:buFont typeface="Noto Sans Symbols"/>
              <a:buChar char="❖"/>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45" name="Google Shape;745;g10ec729b0c0_0_16"/>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7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3: Time Series</a:t>
            </a:r>
            <a:endParaRPr/>
          </a:p>
        </p:txBody>
      </p:sp>
      <p:sp>
        <p:nvSpPr>
          <p:cNvPr id="776" name="Google Shape;776;p78"/>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And(Not(out(t-1)), in(t-1))</a:t>
            </a: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indent="-347472"/>
            <a:r>
              <a:rPr lang="en-US" sz="2600" b="0" i="0" u="none" strike="noStrike" cap="none" dirty="0">
                <a:solidFill>
                  <a:srgbClr val="000000"/>
                </a:solidFill>
                <a:latin typeface="Calibri"/>
                <a:ea typeface="Calibri"/>
                <a:cs typeface="Calibri"/>
                <a:sym typeface="Calibri"/>
              </a:rPr>
              <a:t>Example:</a:t>
            </a:r>
            <a:br>
              <a:rPr lang="en-US" sz="2600" b="0" i="0" u="none" strike="noStrike" cap="none" dirty="0">
                <a:solidFill>
                  <a:srgbClr val="000000"/>
                </a:solidFill>
                <a:latin typeface="Calibri"/>
                <a:ea typeface="Calibri"/>
                <a:cs typeface="Calibri"/>
                <a:sym typeface="Calibri"/>
              </a:rPr>
            </a:br>
            <a:r>
              <a:rPr lang="en-US" sz="2600" b="1" i="0" u="none" strike="noStrike" cap="none" dirty="0">
                <a:solidFill>
                  <a:schemeClr val="dk1"/>
                </a:solidFill>
                <a:highlight>
                  <a:srgbClr val="E6B8AF"/>
                </a:highlight>
                <a:latin typeface="Courier New"/>
                <a:ea typeface="Courier New"/>
                <a:cs typeface="Courier New"/>
                <a:sym typeface="Courier New"/>
              </a:rPr>
              <a:t>out(t=1)</a:t>
            </a:r>
            <a:r>
              <a:rPr lang="en-US" sz="2600" b="1" i="0" u="none" strike="noStrike" cap="none" dirty="0">
                <a:solidFill>
                  <a:schemeClr val="dk1"/>
                </a:solidFill>
                <a:latin typeface="Courier New"/>
                <a:ea typeface="Courier New"/>
                <a:cs typeface="Courier New"/>
                <a:sym typeface="Courier New"/>
              </a:rPr>
              <a:t> = And(Not(</a:t>
            </a:r>
            <a:r>
              <a:rPr lang="en-US" sz="2600" b="1" i="0" u="none" strike="noStrike" cap="none" dirty="0">
                <a:solidFill>
                  <a:schemeClr val="dk1"/>
                </a:solidFill>
                <a:highlight>
                  <a:srgbClr val="C9DAF8"/>
                </a:highlight>
                <a:latin typeface="Courier New"/>
                <a:ea typeface="Courier New"/>
                <a:cs typeface="Courier New"/>
                <a:sym typeface="Courier New"/>
              </a:rPr>
              <a:t>out(t=0)</a:t>
            </a:r>
            <a:r>
              <a:rPr lang="en-US" sz="2600" b="1" i="0" u="none" strike="noStrike" cap="none" dirty="0">
                <a:solidFill>
                  <a:schemeClr val="dk1"/>
                </a:solidFill>
                <a:latin typeface="Courier New"/>
                <a:ea typeface="Courier New"/>
                <a:cs typeface="Courier New"/>
                <a:sym typeface="Courier New"/>
              </a:rPr>
              <a:t>), </a:t>
            </a:r>
            <a:r>
              <a:rPr lang="en-US" sz="2600" b="1" i="0" u="none" strike="noStrike" cap="none" dirty="0">
                <a:solidFill>
                  <a:schemeClr val="dk1"/>
                </a:solidFill>
                <a:highlight>
                  <a:srgbClr val="FFF2CC"/>
                </a:highlight>
                <a:latin typeface="Courier New"/>
                <a:ea typeface="Courier New"/>
                <a:cs typeface="Courier New"/>
                <a:sym typeface="Courier New"/>
              </a:rPr>
              <a:t>in(t=0)</a:t>
            </a:r>
            <a:r>
              <a:rPr lang="en-US" sz="2600" b="1" i="0" u="none" strike="noStrike" cap="none" dirty="0">
                <a:solidFill>
                  <a:schemeClr val="dk1"/>
                </a:solidFill>
                <a:latin typeface="Courier New"/>
                <a:ea typeface="Courier New"/>
                <a:cs typeface="Courier New"/>
                <a:sym typeface="Courier New"/>
              </a:rPr>
              <a:t>)</a:t>
            </a:r>
            <a:r>
              <a:rPr lang="en-US" sz="2600" b="0" i="0" u="none" strike="noStrike" cap="none" dirty="0">
                <a:solidFill>
                  <a:srgbClr val="000000"/>
                </a:solidFill>
                <a:latin typeface="Calibri"/>
                <a:ea typeface="Calibri"/>
                <a:cs typeface="Calibri"/>
                <a:sym typeface="Calibri"/>
              </a:rPr>
              <a:t> </a:t>
            </a:r>
            <a:endParaRPr lang="en-US" sz="2600" b="0" i="0" u="none" strike="noStrike" cap="none" dirty="0">
              <a:solidFill>
                <a:srgbClr val="000000"/>
              </a:solidFill>
              <a:latin typeface="Courier New"/>
              <a:ea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77" name="Google Shape;777;p7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48</a:t>
            </a:fld>
            <a:endParaRPr/>
          </a:p>
        </p:txBody>
      </p:sp>
      <p:graphicFrame>
        <p:nvGraphicFramePr>
          <p:cNvPr id="778" name="Google Shape;778;p78" descr="Time series table showing the values of in and out for the specification out(t) = And(Not(out(t-1)), in(t-1)). There are 9 columns, which from left to right are: &quot;pin&quot; which denotes which pin we are referring to, then 7 columns for t=0 through t=6, increasing by 1 from left to right, then a last column with ellipses denoting that the time series continues on. There are three rows, which from top to bottom are: a header row, a row for the in pin, and a row for the out pin.&#10;&#10;The key takeaway from the time series is that the values of in and out from the previous time section are what affect the out for any given time section. The example given is out when t=1. In order to determine its value, you have to look at in and out when t=0. When t=0, in is 1 and out is 0, so out when t=1 will be And(Not(0), 1) which results in a 1." title="Time Series Table of Xor DFF Example 3"/>
          <p:cNvGraphicFramePr/>
          <p:nvPr>
            <p:extLst>
              <p:ext uri="{D42A27DB-BD31-4B8C-83A1-F6EECF244321}">
                <p14:modId xmlns:p14="http://schemas.microsoft.com/office/powerpoint/2010/main" val="3255534928"/>
              </p:ext>
            </p:extLst>
          </p:nvPr>
        </p:nvGraphicFramePr>
        <p:xfrm>
          <a:off x="840288" y="2826576"/>
          <a:ext cx="7351175" cy="1983600"/>
        </p:xfrm>
        <a:graphic>
          <a:graphicData uri="http://schemas.openxmlformats.org/drawingml/2006/table">
            <a:tbl>
              <a:tblPr>
                <a:noFill/>
              </a:tblPr>
              <a:tblGrid>
                <a:gridCol w="916575">
                  <a:extLst>
                    <a:ext uri="{9D8B030D-6E8A-4147-A177-3AD203B41FA5}">
                      <a16:colId xmlns:a16="http://schemas.microsoft.com/office/drawing/2014/main" val="20000"/>
                    </a:ext>
                  </a:extLst>
                </a:gridCol>
                <a:gridCol w="804325">
                  <a:extLst>
                    <a:ext uri="{9D8B030D-6E8A-4147-A177-3AD203B41FA5}">
                      <a16:colId xmlns:a16="http://schemas.microsoft.com/office/drawing/2014/main" val="20001"/>
                    </a:ext>
                  </a:extLst>
                </a:gridCol>
                <a:gridCol w="804325">
                  <a:extLst>
                    <a:ext uri="{9D8B030D-6E8A-4147-A177-3AD203B41FA5}">
                      <a16:colId xmlns:a16="http://schemas.microsoft.com/office/drawing/2014/main" val="20002"/>
                    </a:ext>
                  </a:extLst>
                </a:gridCol>
                <a:gridCol w="804325">
                  <a:extLst>
                    <a:ext uri="{9D8B030D-6E8A-4147-A177-3AD203B41FA5}">
                      <a16:colId xmlns:a16="http://schemas.microsoft.com/office/drawing/2014/main" val="20003"/>
                    </a:ext>
                  </a:extLst>
                </a:gridCol>
                <a:gridCol w="804325">
                  <a:extLst>
                    <a:ext uri="{9D8B030D-6E8A-4147-A177-3AD203B41FA5}">
                      <a16:colId xmlns:a16="http://schemas.microsoft.com/office/drawing/2014/main" val="20004"/>
                    </a:ext>
                  </a:extLst>
                </a:gridCol>
                <a:gridCol w="804325">
                  <a:extLst>
                    <a:ext uri="{9D8B030D-6E8A-4147-A177-3AD203B41FA5}">
                      <a16:colId xmlns:a16="http://schemas.microsoft.com/office/drawing/2014/main" val="20005"/>
                    </a:ext>
                  </a:extLst>
                </a:gridCol>
                <a:gridCol w="804325">
                  <a:extLst>
                    <a:ext uri="{9D8B030D-6E8A-4147-A177-3AD203B41FA5}">
                      <a16:colId xmlns:a16="http://schemas.microsoft.com/office/drawing/2014/main" val="20006"/>
                    </a:ext>
                  </a:extLst>
                </a:gridCol>
                <a:gridCol w="804325">
                  <a:extLst>
                    <a:ext uri="{9D8B030D-6E8A-4147-A177-3AD203B41FA5}">
                      <a16:colId xmlns:a16="http://schemas.microsoft.com/office/drawing/2014/main" val="20007"/>
                    </a:ext>
                  </a:extLst>
                </a:gridCol>
                <a:gridCol w="804325">
                  <a:extLst>
                    <a:ext uri="{9D8B030D-6E8A-4147-A177-3AD203B41FA5}">
                      <a16:colId xmlns:a16="http://schemas.microsoft.com/office/drawing/2014/main" val="20008"/>
                    </a:ext>
                  </a:extLst>
                </a:gridCol>
              </a:tblGrid>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in</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out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dirty="0">
                          <a:latin typeface="Courier New"/>
                          <a:ea typeface="Courier New"/>
                          <a:cs typeface="Courier New"/>
                          <a:sym typeface="Courier New"/>
                        </a:rPr>
                        <a:t>0</a:t>
                      </a:r>
                      <a:endParaRPr sz="2300"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time</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t=0</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t=1</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t=2</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t=3</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t=4</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t=5</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t=6</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dirty="0">
                          <a:latin typeface="Courier New"/>
                          <a:ea typeface="Courier New"/>
                          <a:cs typeface="Courier New"/>
                          <a:sym typeface="Courier New"/>
                        </a:rPr>
                        <a:t>...</a:t>
                      </a:r>
                      <a:endParaRPr sz="2300"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g10ec729b0c0_0_2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3: Circuit Diagram &amp; HDL</a:t>
            </a:r>
            <a:endParaRPr dirty="0"/>
          </a:p>
        </p:txBody>
      </p:sp>
      <p:sp>
        <p:nvSpPr>
          <p:cNvPr id="751" name="Google Shape;751;g10ec729b0c0_0_23"/>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And(Not(out(t-1)),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52" name="Google Shape;752;g10ec729b0c0_0_2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Bloom’s Taxonomy Discussion</a:t>
            </a:r>
            <a:endParaRPr dirty="0"/>
          </a:p>
        </p:txBody>
      </p:sp>
      <p:sp>
        <p:nvSpPr>
          <p:cNvPr id="143" name="Google Shape;143;p2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440"/>
              </a:spcBef>
              <a:spcAft>
                <a:spcPts val="0"/>
              </a:spcAft>
              <a:buSzPts val="2080"/>
              <a:buNone/>
            </a:pPr>
            <a:r>
              <a:rPr lang="en-US" dirty="0">
                <a:solidFill>
                  <a:schemeClr val="dk1"/>
                </a:solidFill>
              </a:rPr>
              <a:t>In groups of 3-4, discuss the following points:</a:t>
            </a:r>
          </a:p>
          <a:p>
            <a:pPr marL="0" lvl="0" indent="0" algn="l" rtl="0">
              <a:lnSpc>
                <a:spcPct val="110000"/>
              </a:lnSpc>
              <a:spcBef>
                <a:spcPts val="440"/>
              </a:spcBef>
              <a:spcAft>
                <a:spcPts val="0"/>
              </a:spcAft>
              <a:buSzPts val="2080"/>
              <a:buNone/>
            </a:pPr>
            <a:endParaRPr lang="en-US" dirty="0">
              <a:solidFill>
                <a:schemeClr val="dk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dk1"/>
                </a:solidFill>
              </a:rPr>
              <a:t>Identify various aspects </a:t>
            </a:r>
            <a:r>
              <a:rPr lang="en-US" dirty="0"/>
              <a:t>of your academic responsibilities as a UW student (e.g., attending lecture) and categorize them in </a:t>
            </a:r>
            <a:r>
              <a:rPr lang="en-US" dirty="0">
                <a:solidFill>
                  <a:schemeClr val="dk1"/>
                </a:solidFill>
              </a:rPr>
              <a:t>one of the levels on Bloom’s Taxonomy</a:t>
            </a:r>
          </a:p>
          <a:p>
            <a:pPr marL="347472" lvl="0" indent="-347472" algn="l" rtl="0">
              <a:lnSpc>
                <a:spcPct val="110000"/>
              </a:lnSpc>
              <a:spcBef>
                <a:spcPts val="440"/>
              </a:spcBef>
              <a:spcAft>
                <a:spcPts val="0"/>
              </a:spcAft>
              <a:buSzPts val="2080"/>
              <a:buFont typeface="Noto Sans Symbols"/>
              <a:buChar char="❖"/>
            </a:pPr>
            <a:endParaRPr lang="en-US" dirty="0"/>
          </a:p>
          <a:p>
            <a:pPr marL="0" lvl="0" indent="0" algn="l" rtl="0">
              <a:lnSpc>
                <a:spcPct val="110000"/>
              </a:lnSpc>
              <a:spcBef>
                <a:spcPts val="440"/>
              </a:spcBef>
              <a:spcAft>
                <a:spcPts val="0"/>
              </a:spcAft>
              <a:buSzPts val="2080"/>
              <a:buNone/>
            </a:pPr>
            <a:endParaRPr lang="en-US" dirty="0">
              <a:solidFill>
                <a:schemeClr val="dk1"/>
              </a:solidFill>
            </a:endParaRPr>
          </a:p>
        </p:txBody>
      </p:sp>
      <p:sp>
        <p:nvSpPr>
          <p:cNvPr id="144" name="Google Shape;144;p2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5</a:t>
            </a:fld>
            <a:endParaRPr/>
          </a:p>
        </p:txBody>
      </p:sp>
      <p:pic>
        <p:nvPicPr>
          <p:cNvPr id="1026" name="Picture 2" descr="Bloom's Taxonomy">
            <a:extLst>
              <a:ext uri="{FF2B5EF4-FFF2-40B4-BE49-F238E27FC236}">
                <a16:creationId xmlns:a16="http://schemas.microsoft.com/office/drawing/2014/main" id="{81ED356A-4FD1-957B-C8B5-5B7AF735BF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659" y="3752350"/>
            <a:ext cx="4627857" cy="2605839"/>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43;p27">
            <a:extLst>
              <a:ext uri="{FF2B5EF4-FFF2-40B4-BE49-F238E27FC236}">
                <a16:creationId xmlns:a16="http://schemas.microsoft.com/office/drawing/2014/main" id="{FDA8FFDA-050D-557F-7BC6-7F7ED4A6503D}"/>
              </a:ext>
            </a:extLst>
          </p:cNvPr>
          <p:cNvSpPr txBox="1">
            <a:spLocks/>
          </p:cNvSpPr>
          <p:nvPr/>
        </p:nvSpPr>
        <p:spPr>
          <a:xfrm>
            <a:off x="396875" y="3692190"/>
            <a:ext cx="4800767" cy="49720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0680" algn="l" rtl="0">
              <a:lnSpc>
                <a:spcPct val="110000"/>
              </a:lnSpc>
              <a:spcBef>
                <a:spcPts val="440"/>
              </a:spcBef>
              <a:spcAft>
                <a:spcPts val="0"/>
              </a:spcAft>
              <a:buClr>
                <a:srgbClr val="4B2A85"/>
              </a:buClr>
              <a:buSzPts val="2080"/>
              <a:buFont typeface="Noto Sans Symbols"/>
              <a:buChar char="❖"/>
              <a:defRPr sz="2600" b="0" i="0" u="none" strike="noStrike" cap="none">
                <a:solidFill>
                  <a:schemeClr val="dk1"/>
                </a:solidFill>
                <a:latin typeface="Calibri"/>
                <a:ea typeface="Calibri"/>
                <a:cs typeface="Calibri"/>
                <a:sym typeface="Calibri"/>
              </a:defRPr>
            </a:lvl1pPr>
            <a:lvl2pPr marL="914400" marR="0" lvl="1" indent="-382269" algn="l" rtl="0">
              <a:lnSpc>
                <a:spcPct val="110000"/>
              </a:lnSpc>
              <a:spcBef>
                <a:spcPts val="24"/>
              </a:spcBef>
              <a:spcAft>
                <a:spcPts val="0"/>
              </a:spcAft>
              <a:buClr>
                <a:srgbClr val="4B2A85"/>
              </a:buClr>
              <a:buSzPts val="242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10000"/>
              </a:lnSpc>
              <a:spcBef>
                <a:spcPts val="0"/>
              </a:spcBef>
              <a:spcAft>
                <a:spcPts val="0"/>
              </a:spcAft>
              <a:buClr>
                <a:srgbClr val="4B2A85"/>
              </a:buClr>
              <a:buSzPts val="22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1200"/>
              </a:spcBef>
              <a:spcAft>
                <a:spcPts val="0"/>
              </a:spcAft>
              <a:buClr>
                <a:srgbClr val="4B2A85"/>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rgbClr val="4B2A85"/>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9pPr>
          </a:lstStyle>
          <a:p>
            <a:pPr marL="347472" indent="-347472"/>
            <a:endParaRPr lang="en-US" dirty="0"/>
          </a:p>
          <a:p>
            <a:pPr marL="347472" indent="-347472"/>
            <a:r>
              <a:rPr lang="en-US" dirty="0"/>
              <a:t>Discuss how you can practically engage in higher-order levels of thinking in Bloom’s Taxonomy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g10ec729b0c0_0_2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3: Circuit Diagram &amp; HDL</a:t>
            </a:r>
            <a:endParaRPr dirty="0"/>
          </a:p>
        </p:txBody>
      </p:sp>
      <p:sp>
        <p:nvSpPr>
          <p:cNvPr id="751" name="Google Shape;751;g10ec729b0c0_0_23"/>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And(Not(out(t-1)),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52" name="Google Shape;752;g10ec729b0c0_0_2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50</a:t>
            </a:fld>
            <a:endParaRPr/>
          </a:p>
        </p:txBody>
      </p:sp>
      <p:pic>
        <p:nvPicPr>
          <p:cNvPr id="753" name="Google Shape;753;g10ec729b0c0_0_23" descr="Circuit diagram representing the specification out(t) = And(Not(out(t-1)), in(t-1)). There is one input in and one output out. There is a DFF which is connected to out. The input to this DFF is an And gate's output, and the inputs to the And gate are in and a Not gate whose input is the out from the previous time cycle. &#10;" title="Circuit Diagram of DFF Example 3"/>
          <p:cNvPicPr preferRelativeResize="0"/>
          <p:nvPr/>
        </p:nvPicPr>
        <p:blipFill rotWithShape="1">
          <a:blip r:embed="rId3">
            <a:alphaModFix/>
          </a:blip>
          <a:srcRect/>
          <a:stretch/>
        </p:blipFill>
        <p:spPr>
          <a:xfrm>
            <a:off x="3084814" y="2400299"/>
            <a:ext cx="5906151" cy="1529004"/>
          </a:xfrm>
          <a:prstGeom prst="rect">
            <a:avLst/>
          </a:prstGeom>
          <a:noFill/>
          <a:ln>
            <a:noFill/>
          </a:ln>
        </p:spPr>
      </p:pic>
      <p:sp>
        <p:nvSpPr>
          <p:cNvPr id="2" name="Google Shape;770;g10ec729b0c0_0_41">
            <a:extLst>
              <a:ext uri="{FF2B5EF4-FFF2-40B4-BE49-F238E27FC236}">
                <a16:creationId xmlns:a16="http://schemas.microsoft.com/office/drawing/2014/main" id="{088382A5-23F3-5D6F-41B8-BE348C047224}"/>
              </a:ext>
            </a:extLst>
          </p:cNvPr>
          <p:cNvSpPr txBox="1"/>
          <p:nvPr/>
        </p:nvSpPr>
        <p:spPr>
          <a:xfrm>
            <a:off x="1834889" y="3929303"/>
            <a:ext cx="8406000" cy="4246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2600"/>
              <a:buFont typeface="Arial"/>
              <a:buNone/>
            </a:pPr>
            <a:r>
              <a:rPr lang="en-US" sz="2000" b="1" i="0" u="none" strike="noStrike" cap="none" dirty="0">
                <a:solidFill>
                  <a:srgbClr val="000000"/>
                </a:solidFill>
                <a:latin typeface="Courier New"/>
                <a:ea typeface="Courier New"/>
                <a:cs typeface="Courier New"/>
                <a:sym typeface="Courier New"/>
              </a:rPr>
              <a:t>CHIP</a:t>
            </a:r>
            <a:r>
              <a:rPr lang="en-US" sz="2000" b="0" i="0" u="none" strike="noStrike" cap="none" dirty="0">
                <a:solidFill>
                  <a:srgbClr val="000000"/>
                </a:solidFill>
                <a:latin typeface="Courier New"/>
                <a:ea typeface="Courier New"/>
                <a:cs typeface="Courier New"/>
                <a:sym typeface="Courier New"/>
              </a:rPr>
              <a:t> Example3 {</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IN</a:t>
            </a:r>
            <a:r>
              <a:rPr lang="en-US" sz="2000" b="0" i="0" u="none" strike="noStrike" cap="none" dirty="0">
                <a:solidFill>
                  <a:srgbClr val="000000"/>
                </a:solidFill>
                <a:latin typeface="Courier New"/>
                <a:ea typeface="Courier New"/>
                <a:cs typeface="Courier New"/>
                <a:sym typeface="Courier New"/>
              </a:rPr>
              <a:t> in;</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OUT</a:t>
            </a:r>
            <a:r>
              <a:rPr lang="en-US" sz="2000" b="0" i="0" u="none" strike="noStrike" cap="none" dirty="0">
                <a:solidFill>
                  <a:srgbClr val="000000"/>
                </a:solidFill>
                <a:latin typeface="Courier New"/>
                <a:ea typeface="Courier New"/>
                <a:cs typeface="Courier New"/>
                <a:sym typeface="Courier New"/>
              </a:rPr>
              <a:t> 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PARTS:</a:t>
            </a:r>
            <a:endParaRPr sz="2000" b="1"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Not(in=</a:t>
            </a:r>
            <a:r>
              <a:rPr lang="en-US" sz="2000" b="0" i="0" u="none" strike="noStrike" cap="none" dirty="0" err="1">
                <a:solidFill>
                  <a:srgbClr val="000000"/>
                </a:solidFill>
                <a:latin typeface="Courier New"/>
                <a:ea typeface="Courier New"/>
                <a:cs typeface="Courier New"/>
                <a:sym typeface="Courier New"/>
              </a:rPr>
              <a:t>prevout</a:t>
            </a:r>
            <a:r>
              <a:rPr lang="en-US" sz="2000" b="0" i="0" u="none" strike="noStrike" cap="none" dirty="0">
                <a:solidFill>
                  <a:srgbClr val="000000"/>
                </a:solidFill>
                <a:latin typeface="Courier New"/>
                <a:ea typeface="Courier New"/>
                <a:cs typeface="Courier New"/>
                <a:sym typeface="Courier New"/>
              </a:rPr>
              <a:t>, out=</a:t>
            </a:r>
            <a:r>
              <a:rPr lang="en-US" sz="2000" b="0" i="0" u="none" strike="noStrike" cap="none" dirty="0" err="1">
                <a:solidFill>
                  <a:srgbClr val="000000"/>
                </a:solidFill>
                <a:latin typeface="Courier New"/>
                <a:ea typeface="Courier New"/>
                <a:cs typeface="Courier New"/>
                <a:sym typeface="Courier New"/>
              </a:rPr>
              <a:t>notprevout</a:t>
            </a: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1"/>
              </a:buClr>
              <a:buSzPts val="1100"/>
              <a:buFont typeface="Arial"/>
              <a:buNone/>
            </a:pPr>
            <a:r>
              <a:rPr lang="en-US" sz="2000" b="0" i="0" u="none" strike="noStrike" cap="none" dirty="0">
                <a:solidFill>
                  <a:schemeClr val="dk1"/>
                </a:solidFill>
                <a:latin typeface="Courier New"/>
                <a:ea typeface="Courier New"/>
                <a:cs typeface="Courier New"/>
                <a:sym typeface="Courier New"/>
              </a:rPr>
              <a:t>    And(a=in, b=</a:t>
            </a:r>
            <a:r>
              <a:rPr lang="en-US" sz="2000" b="0" i="0" u="none" strike="noStrike" cap="none" dirty="0" err="1">
                <a:solidFill>
                  <a:schemeClr val="dk1"/>
                </a:solidFill>
                <a:latin typeface="Courier New"/>
                <a:ea typeface="Courier New"/>
                <a:cs typeface="Courier New"/>
                <a:sym typeface="Courier New"/>
              </a:rPr>
              <a:t>notprevout</a:t>
            </a:r>
            <a:r>
              <a:rPr lang="en-US" sz="2000" b="0" i="0" u="none" strike="noStrike" cap="none" dirty="0">
                <a:solidFill>
                  <a:schemeClr val="dk1"/>
                </a:solidFill>
                <a:latin typeface="Courier New"/>
                <a:ea typeface="Courier New"/>
                <a:cs typeface="Courier New"/>
                <a:sym typeface="Courier New"/>
              </a:rPr>
              <a:t>, out=</a:t>
            </a:r>
            <a:r>
              <a:rPr lang="en-US" sz="2000" b="0" i="0" u="none" strike="noStrike" cap="none" dirty="0" err="1">
                <a:solidFill>
                  <a:schemeClr val="dk1"/>
                </a:solidFill>
                <a:latin typeface="Courier New"/>
                <a:ea typeface="Courier New"/>
                <a:cs typeface="Courier New"/>
                <a:sym typeface="Courier New"/>
              </a:rPr>
              <a:t>andout</a:t>
            </a:r>
            <a:r>
              <a:rPr lang="en-US" sz="2000" b="0" i="0" u="none" strike="noStrike" cap="none" dirty="0">
                <a:solidFill>
                  <a:schemeClr val="dk1"/>
                </a:solidFill>
                <a:latin typeface="Courier New"/>
                <a:ea typeface="Courier New"/>
                <a:cs typeface="Courier New"/>
                <a:sym typeface="Courier New"/>
              </a:rPr>
              <a:t>);</a:t>
            </a:r>
            <a:endParaRPr sz="2000" b="0" i="0"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chemeClr val="dk1"/>
                </a:solidFill>
                <a:latin typeface="Courier New"/>
                <a:ea typeface="Courier New"/>
                <a:cs typeface="Courier New"/>
                <a:sym typeface="Courier New"/>
              </a:rPr>
              <a:t>    DFF(in=</a:t>
            </a:r>
            <a:r>
              <a:rPr lang="en-US" sz="2000" b="0" i="0" u="none" strike="noStrike" cap="none" dirty="0" err="1">
                <a:solidFill>
                  <a:schemeClr val="dk1"/>
                </a:solidFill>
                <a:latin typeface="Courier New"/>
                <a:ea typeface="Courier New"/>
                <a:cs typeface="Courier New"/>
                <a:sym typeface="Courier New"/>
              </a:rPr>
              <a:t>andout</a:t>
            </a:r>
            <a:r>
              <a:rPr lang="en-US" sz="2000" b="0" i="0" u="none" strike="noStrike" cap="none" dirty="0">
                <a:solidFill>
                  <a:schemeClr val="dk1"/>
                </a:solidFill>
                <a:latin typeface="Courier New"/>
                <a:ea typeface="Courier New"/>
                <a:cs typeface="Courier New"/>
                <a:sym typeface="Courier New"/>
              </a:rPr>
              <a:t>, out=</a:t>
            </a:r>
            <a:r>
              <a:rPr lang="en-US" sz="2000" b="0" i="0" u="none" strike="noStrike" cap="none" dirty="0" err="1">
                <a:solidFill>
                  <a:schemeClr val="dk1"/>
                </a:solidFill>
                <a:latin typeface="Courier New"/>
                <a:ea typeface="Courier New"/>
                <a:cs typeface="Courier New"/>
                <a:sym typeface="Courier New"/>
              </a:rPr>
              <a:t>prevout</a:t>
            </a:r>
            <a:r>
              <a:rPr lang="en-US" sz="2000" b="0" i="0" u="none" strike="noStrike" cap="none" dirty="0">
                <a:solidFill>
                  <a:schemeClr val="dk1"/>
                </a:solidFill>
                <a:latin typeface="Courier New"/>
                <a:ea typeface="Courier New"/>
                <a:cs typeface="Courier New"/>
                <a:sym typeface="Courier New"/>
              </a:rPr>
              <a:t>, out=out);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p:txBody>
      </p:sp>
    </p:spTree>
    <p:extLst>
      <p:ext uri="{BB962C8B-B14F-4D97-AF65-F5344CB8AC3E}">
        <p14:creationId xmlns:p14="http://schemas.microsoft.com/office/powerpoint/2010/main" val="25735212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8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Post-Lecture 6 Reminders</a:t>
            </a:r>
            <a:endParaRPr dirty="0"/>
          </a:p>
        </p:txBody>
      </p:sp>
      <p:sp>
        <p:nvSpPr>
          <p:cNvPr id="786" name="Google Shape;786;p8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Exciting lecture topics this Thursday!</a:t>
            </a:r>
          </a:p>
          <a:p>
            <a:pPr marL="640080" lvl="1" indent="-283464" algn="l" rtl="0">
              <a:lnSpc>
                <a:spcPct val="110000"/>
              </a:lnSpc>
              <a:spcBef>
                <a:spcPts val="24"/>
              </a:spcBef>
              <a:spcAft>
                <a:spcPts val="0"/>
              </a:spcAft>
              <a:buSzPts val="2420"/>
              <a:buChar char="▪"/>
            </a:pPr>
            <a:r>
              <a:rPr lang="en-US" dirty="0"/>
              <a:t>Metacognitive Subject: Cornell Note-taking Method</a:t>
            </a:r>
          </a:p>
          <a:p>
            <a:pPr marL="640080" lvl="1" indent="-283464" algn="l" rtl="0">
              <a:lnSpc>
                <a:spcPct val="110000"/>
              </a:lnSpc>
              <a:spcBef>
                <a:spcPts val="24"/>
              </a:spcBef>
              <a:spcAft>
                <a:spcPts val="0"/>
              </a:spcAft>
              <a:buSzPts val="2420"/>
              <a:buChar char="▪"/>
            </a:pPr>
            <a:r>
              <a:rPr lang="en-US" dirty="0"/>
              <a:t>Technical Subject: Computer Memory</a:t>
            </a:r>
          </a:p>
          <a:p>
            <a:pPr marL="640080" lvl="1" indent="-283464" algn="l" rtl="0">
              <a:lnSpc>
                <a:spcPct val="110000"/>
              </a:lnSpc>
              <a:spcBef>
                <a:spcPts val="24"/>
              </a:spcBef>
              <a:spcAft>
                <a:spcPts val="0"/>
              </a:spcAft>
              <a:buSzPts val="2420"/>
              <a:buChar char="▪"/>
            </a:pPr>
            <a:endParaRPr sz="2600" dirty="0"/>
          </a:p>
          <a:p>
            <a:pPr marL="347472" lvl="0" indent="-347472" algn="l" rtl="0">
              <a:lnSpc>
                <a:spcPct val="110000"/>
              </a:lnSpc>
              <a:spcBef>
                <a:spcPts val="440"/>
              </a:spcBef>
              <a:spcAft>
                <a:spcPts val="0"/>
              </a:spcAft>
              <a:buSzPts val="2080"/>
              <a:buFont typeface="Noto Sans Symbols"/>
              <a:buChar char="❖"/>
            </a:pPr>
            <a:r>
              <a:rPr lang="en-US" b="1" dirty="0"/>
              <a:t>Project 3 due this Thursday (10/20) at 11:59pm</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Char char="❖"/>
            </a:pPr>
            <a:r>
              <a:rPr lang="en-US" dirty="0"/>
              <a:t>Preston has office hours after class in CSE2 153</a:t>
            </a:r>
          </a:p>
          <a:p>
            <a:pPr marL="640080" lvl="1" indent="-283464" algn="l" rtl="0">
              <a:lnSpc>
                <a:spcPct val="110000"/>
              </a:lnSpc>
              <a:spcBef>
                <a:spcPts val="24"/>
              </a:spcBef>
              <a:spcAft>
                <a:spcPts val="0"/>
              </a:spcAft>
              <a:buSzPts val="2420"/>
              <a:buChar char="▪"/>
            </a:pPr>
            <a:r>
              <a:rPr lang="en-US" dirty="0"/>
              <a:t>Feel free to post your questions on the Ed board as well</a:t>
            </a:r>
          </a:p>
          <a:p>
            <a:pPr marL="347472" lvl="0" indent="-347472" algn="l" rtl="0">
              <a:lnSpc>
                <a:spcPct val="110000"/>
              </a:lnSpc>
              <a:spcBef>
                <a:spcPts val="440"/>
              </a:spcBef>
              <a:spcAft>
                <a:spcPts val="0"/>
              </a:spcAft>
              <a:buSzPts val="2080"/>
              <a:buFont typeface="Noto Sans Symbols"/>
              <a:buChar char="❖"/>
            </a:pPr>
            <a:endParaRPr lang="en-US" dirty="0"/>
          </a:p>
        </p:txBody>
      </p:sp>
      <p:sp>
        <p:nvSpPr>
          <p:cNvPr id="787" name="Google Shape;787;p8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51</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51" name="Google Shape;51;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Bloom’s Taxonomy</a:t>
            </a:r>
            <a:endParaRPr dirty="0">
              <a:solidFill>
                <a:schemeClr val="tx1"/>
              </a:solidFill>
            </a:endParaRPr>
          </a:p>
          <a:p>
            <a:pPr marL="640080" lvl="1" indent="-283464" algn="l" rtl="0">
              <a:lnSpc>
                <a:spcPct val="110000"/>
              </a:lnSpc>
              <a:spcBef>
                <a:spcPts val="24"/>
              </a:spcBef>
              <a:spcAft>
                <a:spcPts val="0"/>
              </a:spcAft>
              <a:buSzPts val="2420"/>
              <a:buChar char="▪"/>
            </a:pPr>
            <a:r>
              <a:rPr lang="en-US" dirty="0">
                <a:solidFill>
                  <a:schemeClr val="tx1"/>
                </a:solidFill>
              </a:rPr>
              <a:t>Applying Higher Levels of Cognition to Learning</a:t>
            </a:r>
          </a:p>
          <a:p>
            <a:pPr marL="640080" lvl="1" indent="-283464" algn="l" rtl="0">
              <a:lnSpc>
                <a:spcPct val="110000"/>
              </a:lnSpc>
              <a:spcBef>
                <a:spcPts val="24"/>
              </a:spcBef>
              <a:spcAft>
                <a:spcPts val="0"/>
              </a:spcAft>
              <a:buSzPts val="2420"/>
              <a:buChar char="▪"/>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Introduction to Sequential Logic</a:t>
            </a:r>
          </a:p>
          <a:p>
            <a:pPr marL="640080" lvl="1" indent="-283464"/>
            <a:r>
              <a:rPr lang="en-US" b="1" dirty="0">
                <a:solidFill>
                  <a:srgbClr val="4B2A85"/>
                </a:solidFill>
              </a:rPr>
              <a:t>The Problem with Combinational Logic</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Representing Time in Hardware</a:t>
            </a:r>
          </a:p>
          <a:p>
            <a:pPr marL="640080" lvl="1" indent="-283464" algn="l" rtl="0">
              <a:lnSpc>
                <a:spcPct val="110000"/>
              </a:lnSpc>
              <a:spcBef>
                <a:spcPts val="24"/>
              </a:spcBef>
              <a:spcAft>
                <a:spcPts val="0"/>
              </a:spcAft>
              <a:buSzPts val="2420"/>
              <a:buChar char="▪"/>
            </a:pPr>
            <a:r>
              <a:rPr lang="en-US" dirty="0">
                <a:solidFill>
                  <a:schemeClr val="tx1"/>
                </a:solidFill>
              </a:rPr>
              <a:t>Clock Signals and Units of Time in Hardware</a:t>
            </a:r>
          </a:p>
          <a:p>
            <a:pPr marL="640080" lvl="1" indent="-129794" algn="l" rtl="0">
              <a:lnSpc>
                <a:spcPct val="110000"/>
              </a:lnSpc>
              <a:spcBef>
                <a:spcPts val="24"/>
              </a:spcBef>
              <a:spcAft>
                <a:spcPts val="0"/>
              </a:spcAft>
              <a:buSzPts val="2420"/>
              <a:buNone/>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The Data Flip-Flop (DFF)</a:t>
            </a:r>
            <a:endParaRPr dirty="0">
              <a:solidFill>
                <a:schemeClr val="tx1"/>
              </a:solidFill>
            </a:endParaRPr>
          </a:p>
          <a:p>
            <a:pPr marL="640080" lvl="1" indent="-283464" algn="l" rtl="0">
              <a:lnSpc>
                <a:spcPct val="110000"/>
              </a:lnSpc>
              <a:spcBef>
                <a:spcPts val="24"/>
              </a:spcBef>
              <a:spcAft>
                <a:spcPts val="0"/>
              </a:spcAft>
              <a:buSzPts val="2420"/>
              <a:buChar char="▪"/>
            </a:pPr>
            <a:r>
              <a:rPr lang="en-US" dirty="0">
                <a:solidFill>
                  <a:schemeClr val="tx1"/>
                </a:solidFill>
              </a:rPr>
              <a:t>Implementation and Examples</a:t>
            </a:r>
            <a:endParaRPr dirty="0">
              <a:solidFill>
                <a:schemeClr val="tx1"/>
              </a:solidFill>
            </a:endParaRPr>
          </a:p>
        </p:txBody>
      </p:sp>
      <p:sp>
        <p:nvSpPr>
          <p:cNvPr id="52" name="Google Shape;52;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6</a:t>
            </a:fld>
            <a:endParaRPr/>
          </a:p>
        </p:txBody>
      </p:sp>
    </p:spTree>
    <p:extLst>
      <p:ext uri="{BB962C8B-B14F-4D97-AF65-F5344CB8AC3E}">
        <p14:creationId xmlns:p14="http://schemas.microsoft.com/office/powerpoint/2010/main" val="380088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Why Consider Time Now?</a:t>
            </a:r>
            <a:endParaRPr/>
          </a:p>
        </p:txBody>
      </p:sp>
      <p:sp>
        <p:nvSpPr>
          <p:cNvPr id="165" name="Google Shape;165;p1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Needed for our </a:t>
            </a:r>
            <a:r>
              <a:rPr lang="en-US" b="1" dirty="0"/>
              <a:t>abstraction</a:t>
            </a:r>
            <a:endParaRPr b="1" dirty="0"/>
          </a:p>
          <a:p>
            <a:pPr marL="640080" lvl="1" indent="-283464" algn="l" rtl="0">
              <a:lnSpc>
                <a:spcPct val="110000"/>
              </a:lnSpc>
              <a:spcBef>
                <a:spcPts val="24"/>
              </a:spcBef>
              <a:spcAft>
                <a:spcPts val="0"/>
              </a:spcAft>
              <a:buSzPts val="2420"/>
              <a:buChar char="▪"/>
            </a:pPr>
            <a:r>
              <a:rPr lang="en-US" dirty="0"/>
              <a:t>We need to talk about hardware maintaining state for memory</a:t>
            </a:r>
            <a:endParaRPr dirty="0"/>
          </a:p>
          <a:p>
            <a:pPr marL="640080" lvl="1" indent="-283464" algn="l" rtl="0">
              <a:lnSpc>
                <a:spcPct val="110000"/>
              </a:lnSpc>
              <a:spcBef>
                <a:spcPts val="24"/>
              </a:spcBef>
              <a:spcAft>
                <a:spcPts val="0"/>
              </a:spcAft>
              <a:buSzPts val="2420"/>
              <a:buChar char="▪"/>
            </a:pPr>
            <a:r>
              <a:rPr lang="en-US" dirty="0"/>
              <a:t>We need vocabulary to talk about time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Needed for our </a:t>
            </a:r>
            <a:r>
              <a:rPr lang="en-US" b="1" dirty="0"/>
              <a:t>implementation</a:t>
            </a:r>
            <a:endParaRPr b="1" dirty="0"/>
          </a:p>
          <a:p>
            <a:pPr marL="640080" lvl="1" indent="-283464" algn="l" rtl="0">
              <a:lnSpc>
                <a:spcPct val="110000"/>
              </a:lnSpc>
              <a:spcBef>
                <a:spcPts val="24"/>
              </a:spcBef>
              <a:spcAft>
                <a:spcPts val="0"/>
              </a:spcAft>
              <a:buSzPts val="2420"/>
              <a:buChar char="▪"/>
            </a:pPr>
            <a:r>
              <a:rPr lang="en-US" dirty="0"/>
              <a:t>Physical implementations of chips cannot be instantaneous</a:t>
            </a:r>
            <a:endParaRPr dirty="0"/>
          </a:p>
          <a:p>
            <a:pPr marL="640080" lvl="1" indent="-283464" algn="l" rtl="0">
              <a:lnSpc>
                <a:spcPct val="110000"/>
              </a:lnSpc>
              <a:spcBef>
                <a:spcPts val="24"/>
              </a:spcBef>
              <a:spcAft>
                <a:spcPts val="0"/>
              </a:spcAft>
              <a:buSzPts val="2420"/>
              <a:buChar char="▪"/>
            </a:pPr>
            <a:r>
              <a:rPr lang="en-US" dirty="0"/>
              <a:t>We need to account for physical delays in signal propagation</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66" name="Google Shape;166;p1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7</a:t>
            </a:fld>
            <a:endParaRPr/>
          </a:p>
        </p:txBody>
      </p:sp>
      <p:pic>
        <p:nvPicPr>
          <p:cNvPr id="167" name="Google Shape;167;p10" descr="Stock image of a circuit chip, meant to convey the sense of reality that this slide is focusing on"/>
          <p:cNvPicPr preferRelativeResize="0"/>
          <p:nvPr/>
        </p:nvPicPr>
        <p:blipFill rotWithShape="1">
          <a:blip r:embed="rId3">
            <a:alphaModFix/>
          </a:blip>
          <a:srcRect/>
          <a:stretch/>
        </p:blipFill>
        <p:spPr>
          <a:xfrm>
            <a:off x="4885508" y="4645750"/>
            <a:ext cx="3039291" cy="189955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The Problem with Combinational Logic</a:t>
            </a:r>
            <a:endParaRPr dirty="0"/>
          </a:p>
        </p:txBody>
      </p:sp>
      <p:sp>
        <p:nvSpPr>
          <p:cNvPr id="165" name="Google Shape;165;p1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Consider the following circuit:</a:t>
            </a:r>
            <a:endParaRPr dirty="0"/>
          </a:p>
          <a:p>
            <a:pPr marL="347472" lvl="0" indent="-215392" algn="l" rtl="0">
              <a:lnSpc>
                <a:spcPct val="110000"/>
              </a:lnSpc>
              <a:spcBef>
                <a:spcPts val="440"/>
              </a:spcBef>
              <a:spcAft>
                <a:spcPts val="0"/>
              </a:spcAft>
              <a:buSzPts val="2080"/>
              <a:buFont typeface="Noto Sans Symbols"/>
              <a:buNone/>
            </a:pPr>
            <a:endParaRPr lang="en-US" dirty="0"/>
          </a:p>
          <a:p>
            <a:pPr marL="347472" lvl="0" indent="-215392" algn="l" rtl="0">
              <a:lnSpc>
                <a:spcPct val="110000"/>
              </a:lnSpc>
              <a:spcBef>
                <a:spcPts val="440"/>
              </a:spcBef>
              <a:spcAft>
                <a:spcPts val="0"/>
              </a:spcAft>
              <a:buSzPts val="2080"/>
              <a:buFont typeface="Noto Sans Symbols"/>
              <a:buNone/>
            </a:pPr>
            <a:endParaRPr lang="en-US"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Let’s assume that </a:t>
            </a:r>
            <a:r>
              <a:rPr lang="en-US" dirty="0">
                <a:latin typeface="Courier New" panose="02070309020205020404" pitchFamily="49" charset="0"/>
                <a:cs typeface="Courier New" panose="02070309020205020404" pitchFamily="49" charset="0"/>
              </a:rPr>
              <a:t>a=0</a:t>
            </a:r>
            <a:r>
              <a:rPr lang="en-US" dirty="0"/>
              <a:t>, </a:t>
            </a:r>
            <a:r>
              <a:rPr lang="en-US" dirty="0">
                <a:latin typeface="Courier New" panose="02070309020205020404" pitchFamily="49" charset="0"/>
                <a:cs typeface="Courier New" panose="02070309020205020404" pitchFamily="49" charset="0"/>
              </a:rPr>
              <a:t>b=1</a:t>
            </a:r>
            <a:r>
              <a:rPr lang="en-US" dirty="0"/>
              <a:t>, and </a:t>
            </a:r>
            <a:r>
              <a:rPr lang="en-US" dirty="0">
                <a:latin typeface="Courier New" panose="02070309020205020404" pitchFamily="49" charset="0"/>
                <a:cs typeface="Courier New" panose="02070309020205020404" pitchFamily="49" charset="0"/>
              </a:rPr>
              <a:t>c=0</a:t>
            </a:r>
          </a:p>
          <a:p>
            <a:pPr marL="640080" lvl="1" indent="-283464" algn="l" rtl="0">
              <a:lnSpc>
                <a:spcPct val="110000"/>
              </a:lnSpc>
              <a:spcBef>
                <a:spcPts val="24"/>
              </a:spcBef>
              <a:spcAft>
                <a:spcPts val="0"/>
              </a:spcAft>
              <a:buSzPts val="2420"/>
              <a:buChar char="▪"/>
            </a:pPr>
            <a:r>
              <a:rPr lang="en-US" dirty="0"/>
              <a:t>The output should be 1</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What’s the result if we change </a:t>
            </a:r>
            <a:r>
              <a:rPr lang="en-US" dirty="0">
                <a:latin typeface="Courier New" panose="02070309020205020404" pitchFamily="49" charset="0"/>
                <a:cs typeface="Courier New" panose="02070309020205020404" pitchFamily="49" charset="0"/>
              </a:rPr>
              <a:t>b=0</a:t>
            </a:r>
            <a:r>
              <a:rPr lang="en-US" dirty="0"/>
              <a:t> and </a:t>
            </a:r>
            <a:r>
              <a:rPr lang="en-US" dirty="0">
                <a:latin typeface="Courier New" panose="02070309020205020404" pitchFamily="49" charset="0"/>
                <a:cs typeface="Courier New" panose="02070309020205020404" pitchFamily="49" charset="0"/>
              </a:rPr>
              <a:t>c=1</a:t>
            </a:r>
            <a:r>
              <a:rPr lang="en-US" dirty="0"/>
              <a:t>?</a:t>
            </a:r>
          </a:p>
          <a:p>
            <a:pPr marL="640080" lvl="1" indent="-283464"/>
            <a:r>
              <a:rPr lang="en-US" dirty="0"/>
              <a:t>The result should still be 1</a:t>
            </a:r>
          </a:p>
          <a:p>
            <a:pPr marL="640080" lvl="1" indent="-283464"/>
            <a:r>
              <a:rPr lang="en-US" dirty="0"/>
              <a:t>However, </a:t>
            </a:r>
            <a:r>
              <a:rPr lang="en-US" dirty="0">
                <a:latin typeface="Courier New" panose="02070309020205020404" pitchFamily="49" charset="0"/>
                <a:cs typeface="Courier New" panose="02070309020205020404" pitchFamily="49" charset="0"/>
              </a:rPr>
              <a:t>out</a:t>
            </a:r>
            <a:r>
              <a:rPr lang="en-US" dirty="0"/>
              <a:t> is briefly </a:t>
            </a:r>
            <a:r>
              <a:rPr lang="en-US" dirty="0">
                <a:latin typeface="Courier New" panose="02070309020205020404" pitchFamily="49" charset="0"/>
                <a:cs typeface="Courier New" panose="02070309020205020404" pitchFamily="49" charset="0"/>
              </a:rPr>
              <a:t>0</a:t>
            </a:r>
            <a:r>
              <a:rPr lang="en-US" dirty="0"/>
              <a:t> if we change </a:t>
            </a:r>
            <a:r>
              <a:rPr lang="en-US" dirty="0">
                <a:latin typeface="Courier New" panose="02070309020205020404" pitchFamily="49" charset="0"/>
                <a:cs typeface="Courier New" panose="02070309020205020404" pitchFamily="49" charset="0"/>
              </a:rPr>
              <a:t>c</a:t>
            </a:r>
            <a:r>
              <a:rPr lang="en-US" dirty="0"/>
              <a:t> first</a:t>
            </a:r>
            <a:endParaRPr lang="en-US" dirty="0">
              <a:latin typeface="Courier New" panose="02070309020205020404" pitchFamily="49" charset="0"/>
              <a:cs typeface="Courier New" panose="02070309020205020404" pitchFamily="49" charset="0"/>
            </a:endParaRPr>
          </a:p>
          <a:p>
            <a:pPr marL="640080" lvl="1" indent="-283464" algn="l" rtl="0">
              <a:lnSpc>
                <a:spcPct val="110000"/>
              </a:lnSpc>
              <a:spcBef>
                <a:spcPts val="24"/>
              </a:spcBef>
              <a:spcAft>
                <a:spcPts val="0"/>
              </a:spcAft>
              <a:buSzPts val="2420"/>
              <a:buChar char="▪"/>
            </a:pPr>
            <a:endParaRPr lang="en-US" dirty="0"/>
          </a:p>
          <a:p>
            <a:pPr marL="347472" lvl="0" indent="-215392" algn="l" rtl="0">
              <a:lnSpc>
                <a:spcPct val="110000"/>
              </a:lnSpc>
              <a:spcBef>
                <a:spcPts val="440"/>
              </a:spcBef>
              <a:spcAft>
                <a:spcPts val="0"/>
              </a:spcAft>
              <a:buSzPts val="2080"/>
              <a:buFont typeface="Noto Sans Symbols"/>
              <a:buNone/>
            </a:pPr>
            <a:endParaRPr dirty="0"/>
          </a:p>
        </p:txBody>
      </p:sp>
      <p:sp>
        <p:nvSpPr>
          <p:cNvPr id="166" name="Google Shape;166;p1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8</a:t>
            </a:fld>
            <a:endParaRPr/>
          </a:p>
        </p:txBody>
      </p:sp>
      <p:pic>
        <p:nvPicPr>
          <p:cNvPr id="2050" name="Picture 2" descr="Circuit diagram representing the boolean function Not((a Or b) And c), starting with an Or gate with inputs a, b, whose output is fed into an And gate that has an additional input of c, whose output is fed into a Not gate, resulting in the output for our function.">
            <a:extLst>
              <a:ext uri="{FF2B5EF4-FFF2-40B4-BE49-F238E27FC236}">
                <a16:creationId xmlns:a16="http://schemas.microsoft.com/office/drawing/2014/main" id="{5E0D8B21-4B4C-179F-FB29-E41FC1D824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668" y="2025073"/>
            <a:ext cx="4330700" cy="116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86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173" name="Google Shape;173;p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a:t>Consider this autopilot control circuit:</a:t>
            </a:r>
            <a:endParaRPr/>
          </a:p>
          <a:p>
            <a:pPr marL="649224" lvl="1" indent="-283463" algn="l" rtl="0">
              <a:lnSpc>
                <a:spcPct val="110000"/>
              </a:lnSpc>
              <a:spcBef>
                <a:spcPts val="24"/>
              </a:spcBef>
              <a:spcAft>
                <a:spcPts val="0"/>
              </a:spcAft>
              <a:buSzPts val="2420"/>
              <a:buChar char="▪"/>
            </a:pPr>
            <a:r>
              <a:rPr lang="en-US"/>
              <a:t>Either the pilot or copilot is flying at any time</a:t>
            </a:r>
            <a:endParaRPr/>
          </a:p>
          <a:p>
            <a:pPr marL="649224" lvl="1" indent="-283463" algn="l" rtl="0">
              <a:lnSpc>
                <a:spcPct val="110000"/>
              </a:lnSpc>
              <a:spcBef>
                <a:spcPts val="24"/>
              </a:spcBef>
              <a:spcAft>
                <a:spcPts val="0"/>
              </a:spcAft>
              <a:buSzPts val="2420"/>
              <a:buChar char="▪"/>
            </a:pPr>
            <a:r>
              <a:rPr lang="en-US"/>
              <a:t>The pilot and copilot can separately request autopilot</a:t>
            </a:r>
            <a:endParaRPr/>
          </a:p>
          <a:p>
            <a:pPr marL="649224" lvl="1" indent="-283463" algn="l" rtl="0">
              <a:lnSpc>
                <a:spcPct val="110000"/>
              </a:lnSpc>
              <a:spcBef>
                <a:spcPts val="24"/>
              </a:spcBef>
              <a:spcAft>
                <a:spcPts val="0"/>
              </a:spcAft>
              <a:buSzPts val="2420"/>
              <a:buChar char="▪"/>
            </a:pPr>
            <a:r>
              <a:rPr lang="en-US"/>
              <a:t>Only the person flying can request autopilot</a:t>
            </a:r>
            <a:endParaRPr/>
          </a:p>
          <a:p>
            <a:pPr marL="804672" lvl="1" indent="-193802" algn="l" rtl="0">
              <a:lnSpc>
                <a:spcPct val="110000"/>
              </a:lnSpc>
              <a:spcBef>
                <a:spcPts val="24"/>
              </a:spcBef>
              <a:spcAft>
                <a:spcPts val="0"/>
              </a:spcAft>
              <a:buSzPts val="2420"/>
              <a:buNone/>
            </a:pPr>
            <a:endParaRPr/>
          </a:p>
          <a:p>
            <a:pPr marL="347472" lvl="0" indent="-215392" algn="l" rtl="0">
              <a:lnSpc>
                <a:spcPct val="110000"/>
              </a:lnSpc>
              <a:spcBef>
                <a:spcPts val="440"/>
              </a:spcBef>
              <a:spcAft>
                <a:spcPts val="0"/>
              </a:spcAft>
              <a:buSzPts val="2080"/>
              <a:buNone/>
            </a:pPr>
            <a:endParaRPr/>
          </a:p>
          <a:p>
            <a:pPr marL="347472" lvl="0" indent="-215392" algn="l" rtl="0">
              <a:lnSpc>
                <a:spcPct val="110000"/>
              </a:lnSpc>
              <a:spcBef>
                <a:spcPts val="440"/>
              </a:spcBef>
              <a:spcAft>
                <a:spcPts val="0"/>
              </a:spcAft>
              <a:buSzPts val="2080"/>
              <a:buFont typeface="Noto Sans Symbols"/>
              <a:buNone/>
            </a:pPr>
            <a:endParaRPr/>
          </a:p>
          <a:p>
            <a:pPr marL="347472" lvl="0" indent="-215392" algn="l" rtl="0">
              <a:lnSpc>
                <a:spcPct val="110000"/>
              </a:lnSpc>
              <a:spcBef>
                <a:spcPts val="440"/>
              </a:spcBef>
              <a:spcAft>
                <a:spcPts val="0"/>
              </a:spcAft>
              <a:buSzPts val="2080"/>
              <a:buFont typeface="Noto Sans Symbols"/>
              <a:buNone/>
            </a:pPr>
            <a:endParaRPr/>
          </a:p>
          <a:p>
            <a:pPr marL="347472" lvl="0" indent="-215392" algn="l" rtl="0">
              <a:lnSpc>
                <a:spcPct val="110000"/>
              </a:lnSpc>
              <a:spcBef>
                <a:spcPts val="440"/>
              </a:spcBef>
              <a:spcAft>
                <a:spcPts val="0"/>
              </a:spcAft>
              <a:buSzPts val="2080"/>
              <a:buFont typeface="Noto Sans Symbols"/>
              <a:buNone/>
            </a:pPr>
            <a:endParaRPr/>
          </a:p>
          <a:p>
            <a:pPr marL="347472" lvl="0" indent="-215392" algn="l" rtl="0">
              <a:lnSpc>
                <a:spcPct val="110000"/>
              </a:lnSpc>
              <a:spcBef>
                <a:spcPts val="440"/>
              </a:spcBef>
              <a:spcAft>
                <a:spcPts val="0"/>
              </a:spcAft>
              <a:buSzPts val="2080"/>
              <a:buFont typeface="Noto Sans Symbols"/>
              <a:buNone/>
            </a:pPr>
            <a:endParaRPr/>
          </a:p>
        </p:txBody>
      </p:sp>
      <p:sp>
        <p:nvSpPr>
          <p:cNvPr id="174" name="Google Shape;174;p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9</a:t>
            </a:fld>
            <a:endParaRPr/>
          </a:p>
        </p:txBody>
      </p:sp>
      <p:sp>
        <p:nvSpPr>
          <p:cNvPr id="175" name="Google Shape;175;p2"/>
          <p:cNvSpPr txBox="1"/>
          <p:nvPr/>
        </p:nvSpPr>
        <p:spPr>
          <a:xfrm>
            <a:off x="520772" y="3313012"/>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Copilot Autopilot Request</a:t>
            </a:r>
            <a:endParaRPr sz="1400" b="0" i="0" u="none" strike="noStrike" cap="none">
              <a:solidFill>
                <a:srgbClr val="000000"/>
              </a:solidFill>
              <a:latin typeface="Arial"/>
              <a:ea typeface="Arial"/>
              <a:cs typeface="Arial"/>
              <a:sym typeface="Arial"/>
            </a:endParaRPr>
          </a:p>
        </p:txBody>
      </p:sp>
      <p:sp>
        <p:nvSpPr>
          <p:cNvPr id="176" name="Google Shape;176;p2"/>
          <p:cNvSpPr txBox="1"/>
          <p:nvPr/>
        </p:nvSpPr>
        <p:spPr>
          <a:xfrm>
            <a:off x="520772" y="4877126"/>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Autopilot Request</a:t>
            </a:r>
            <a:endParaRPr sz="1400" b="0" i="0" u="none" strike="noStrike" cap="none">
              <a:solidFill>
                <a:srgbClr val="000000"/>
              </a:solidFill>
              <a:latin typeface="Arial"/>
              <a:ea typeface="Arial"/>
              <a:cs typeface="Arial"/>
              <a:sym typeface="Arial"/>
            </a:endParaRPr>
          </a:p>
        </p:txBody>
      </p:sp>
      <p:sp>
        <p:nvSpPr>
          <p:cNvPr id="177" name="Google Shape;177;p2"/>
          <p:cNvSpPr txBox="1"/>
          <p:nvPr/>
        </p:nvSpPr>
        <p:spPr>
          <a:xfrm>
            <a:off x="520772" y="4105802"/>
            <a:ext cx="2249703"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flying?</a:t>
            </a:r>
            <a:endParaRPr sz="1400" b="0" i="0" u="none" strike="noStrike" cap="none">
              <a:solidFill>
                <a:srgbClr val="000000"/>
              </a:solidFill>
              <a:latin typeface="Arial"/>
              <a:ea typeface="Arial"/>
              <a:cs typeface="Arial"/>
              <a:sym typeface="Arial"/>
            </a:endParaRPr>
          </a:p>
        </p:txBody>
      </p:sp>
      <p:sp>
        <p:nvSpPr>
          <p:cNvPr id="178" name="Google Shape;178;p2"/>
          <p:cNvSpPr txBox="1"/>
          <p:nvPr/>
        </p:nvSpPr>
        <p:spPr>
          <a:xfrm>
            <a:off x="6880420" y="4080077"/>
            <a:ext cx="17064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030A0"/>
                </a:solidFill>
                <a:latin typeface="Calibri"/>
                <a:ea typeface="Calibri"/>
                <a:cs typeface="Calibri"/>
                <a:sym typeface="Calibri"/>
              </a:rPr>
              <a:t>Autopilot Engaged</a:t>
            </a:r>
            <a:endParaRPr sz="1400" b="0" i="0" u="none" strike="noStrike" cap="none">
              <a:solidFill>
                <a:srgbClr val="000000"/>
              </a:solidFill>
              <a:latin typeface="Arial"/>
              <a:ea typeface="Arial"/>
              <a:cs typeface="Arial"/>
              <a:sym typeface="Arial"/>
            </a:endParaRPr>
          </a:p>
        </p:txBody>
      </p:sp>
      <p:pic>
        <p:nvPicPr>
          <p:cNvPr id="179" name="Google Shape;179;p2" descr="Diagram&#10;&#10;Description automatically generated"/>
          <p:cNvPicPr preferRelativeResize="0"/>
          <p:nvPr/>
        </p:nvPicPr>
        <p:blipFill rotWithShape="1">
          <a:blip r:embed="rId3">
            <a:alphaModFix/>
          </a:blip>
          <a:srcRect/>
          <a:stretch/>
        </p:blipFill>
        <p:spPr>
          <a:xfrm>
            <a:off x="2771131" y="3352851"/>
            <a:ext cx="4109289" cy="1792213"/>
          </a:xfrm>
          <a:prstGeom prst="rect">
            <a:avLst/>
          </a:prstGeom>
          <a:noFill/>
          <a:ln>
            <a:noFill/>
          </a:ln>
        </p:spPr>
      </p:pic>
    </p:spTree>
  </p:cSld>
  <p:clrMapOvr>
    <a:masterClrMapping/>
  </p:clrMapOvr>
</p:sld>
</file>

<file path=ppt/theme/theme1.xml><?xml version="1.0" encoding="utf-8"?>
<a:theme xmlns:a="http://schemas.openxmlformats.org/drawingml/2006/main"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1266</TotalTime>
  <Words>2978</Words>
  <Application>Microsoft Macintosh PowerPoint</Application>
  <PresentationFormat>On-screen Show (4:3)</PresentationFormat>
  <Paragraphs>1015</Paragraphs>
  <Slides>51</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Noto Sans Symbols</vt:lpstr>
      <vt:lpstr>Arial</vt:lpstr>
      <vt:lpstr>Arial Narrow</vt:lpstr>
      <vt:lpstr>Calibri</vt:lpstr>
      <vt:lpstr>Courier New</vt:lpstr>
      <vt:lpstr>Open Sans</vt:lpstr>
      <vt:lpstr>Times New Roman</vt:lpstr>
      <vt:lpstr>UWTheme-333-Sp18</vt:lpstr>
      <vt:lpstr>Bloom’s Taxonomy &amp; Sequential Logic</vt:lpstr>
      <vt:lpstr>Lecture Outline</vt:lpstr>
      <vt:lpstr>Bloom’s Taxonomy </vt:lpstr>
      <vt:lpstr>Bloom’s Taxonomy in Action</vt:lpstr>
      <vt:lpstr>Bloom’s Taxonomy Discussion</vt:lpstr>
      <vt:lpstr>Lecture Outline</vt:lpstr>
      <vt:lpstr>Why Consider Time Now?</vt:lpstr>
      <vt:lpstr>The Problem with Combinational Logic</vt:lpstr>
      <vt:lpstr>Autopilot Control Circuit Example</vt:lpstr>
      <vt:lpstr>Autopilot Control Circuit Example</vt:lpstr>
      <vt:lpstr>Autopilot Control Circuit Example</vt:lpstr>
      <vt:lpstr>Autopilot Control Circuit Example</vt:lpstr>
      <vt:lpstr>Autopilot Control Circuit Example</vt:lpstr>
      <vt:lpstr>Autopilot Control Circuit Example</vt:lpstr>
      <vt:lpstr>Autopilot Control Circuit Example</vt:lpstr>
      <vt:lpstr>PowerPoint Presentation</vt:lpstr>
      <vt:lpstr>PowerPoint Presentation</vt:lpstr>
      <vt:lpstr>Autopilot Control Circuit Example</vt:lpstr>
      <vt:lpstr>Combinational vs. Sequential Logic</vt:lpstr>
      <vt:lpstr>What is Sequential Logic?</vt:lpstr>
      <vt:lpstr>Combinational vs. Sequential Abstraction</vt:lpstr>
      <vt:lpstr>Lecture Outline</vt:lpstr>
      <vt:lpstr>Representing Time: Clock Signals</vt:lpstr>
      <vt:lpstr>Physical Timekeeping</vt:lpstr>
      <vt:lpstr>Physical Timekeeping</vt:lpstr>
      <vt:lpstr>Adding a Clock: Ideal</vt:lpstr>
      <vt:lpstr>Adding a Clock: Reality</vt:lpstr>
      <vt:lpstr>Adding a Clock: Clock Cycles</vt:lpstr>
      <vt:lpstr>Adding a Clock: Abstraction</vt:lpstr>
      <vt:lpstr>Five-minute Break!</vt:lpstr>
      <vt:lpstr>PowerPoint Presentation</vt:lpstr>
      <vt:lpstr>Lecture Outline</vt:lpstr>
      <vt:lpstr>The Data Flip-Flop Gate</vt:lpstr>
      <vt:lpstr>Aside: Treating the DFF as a Primitive</vt:lpstr>
      <vt:lpstr>Data Flip-Flop (DFF) Behavior</vt:lpstr>
      <vt:lpstr>Sequential Chips</vt:lpstr>
      <vt:lpstr>Sequential Chips</vt:lpstr>
      <vt:lpstr>D Flip-Flop: Time Series</vt:lpstr>
      <vt:lpstr>DFF Example 1: Specification</vt:lpstr>
      <vt:lpstr>DFF Example 1: Time Series</vt:lpstr>
      <vt:lpstr>DFF Example 1: Circuit Diagram &amp; HDL</vt:lpstr>
      <vt:lpstr>DFF Example 1: Circuit Diagram &amp; HDL</vt:lpstr>
      <vt:lpstr>DFF Example 2: Specification</vt:lpstr>
      <vt:lpstr>DFF Example 2: Time Series</vt:lpstr>
      <vt:lpstr>DFF Example 2: Circuit Diagram &amp; HDL</vt:lpstr>
      <vt:lpstr>DFF Example 2: Circuit Diagram &amp; HDL</vt:lpstr>
      <vt:lpstr>DFF Example 3: Specification</vt:lpstr>
      <vt:lpstr>DFF Example 3: Time Series</vt:lpstr>
      <vt:lpstr>DFF Example 3: Circuit Diagram &amp; HDL</vt:lpstr>
      <vt:lpstr>DFF Example 3: Circuit Diagram &amp; HDL</vt:lpstr>
      <vt:lpstr>Post-Lecture 6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Cornell Note-Taking Method</dc:title>
  <dc:creator>Aaron Johnston</dc:creator>
  <cp:lastModifiedBy>Eric Fan</cp:lastModifiedBy>
  <cp:revision>111</cp:revision>
  <dcterms:created xsi:type="dcterms:W3CDTF">2018-03-28T08:00:24Z</dcterms:created>
  <dcterms:modified xsi:type="dcterms:W3CDTF">2022-10-18T18:56:40Z</dcterms:modified>
</cp:coreProperties>
</file>